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9" r:id="rId3"/>
    <p:sldId id="261" r:id="rId4"/>
    <p:sldId id="263" r:id="rId5"/>
    <p:sldId id="264" r:id="rId6"/>
    <p:sldId id="272" r:id="rId7"/>
    <p:sldId id="273" r:id="rId8"/>
    <p:sldId id="274" r:id="rId9"/>
    <p:sldId id="279" r:id="rId10"/>
    <p:sldId id="276" r:id="rId11"/>
    <p:sldId id="280" r:id="rId12"/>
    <p:sldId id="278" r:id="rId13"/>
    <p:sldId id="281" r:id="rId14"/>
    <p:sldId id="282" r:id="rId15"/>
    <p:sldId id="283" r:id="rId16"/>
    <p:sldId id="284" r:id="rId17"/>
    <p:sldId id="267" r:id="rId18"/>
    <p:sldId id="304" r:id="rId19"/>
    <p:sldId id="271" r:id="rId20"/>
    <p:sldId id="305" r:id="rId21"/>
    <p:sldId id="341" r:id="rId22"/>
    <p:sldId id="343" r:id="rId23"/>
    <p:sldId id="344" r:id="rId24"/>
    <p:sldId id="345" r:id="rId25"/>
    <p:sldId id="312" r:id="rId26"/>
    <p:sldId id="313" r:id="rId27"/>
    <p:sldId id="323" r:id="rId28"/>
    <p:sldId id="327" r:id="rId29"/>
    <p:sldId id="333" r:id="rId30"/>
    <p:sldId id="335" r:id="rId31"/>
    <p:sldId id="342" r:id="rId32"/>
    <p:sldId id="337" r:id="rId33"/>
    <p:sldId id="338" r:id="rId34"/>
    <p:sldId id="339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00"/>
    <a:srgbClr val="99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3693E3EB-D8AA-4C8D-964F-C3E7A7A53E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0F3FD7B4-AA48-4FA7-B37E-823B7A846F5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9092" name="Rectangle 4">
            <a:extLst>
              <a:ext uri="{FF2B5EF4-FFF2-40B4-BE49-F238E27FC236}">
                <a16:creationId xmlns:a16="http://schemas.microsoft.com/office/drawing/2014/main" id="{F305981A-B5F8-41A6-A0BC-836C843920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9093" name="Rectangle 5">
            <a:extLst>
              <a:ext uri="{FF2B5EF4-FFF2-40B4-BE49-F238E27FC236}">
                <a16:creationId xmlns:a16="http://schemas.microsoft.com/office/drawing/2014/main" id="{8EE6CB70-B8A7-4F94-8646-0D91A22959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C1E42259-F558-467A-9A33-B36A7D248B37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F5E9220D-8D09-4EFA-81A8-CB0556BAC5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C96EC165-2C54-4116-96D6-F8F6F54044B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63488EB7-EA0B-4CB7-838A-7B43177723C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3DE000F6-CD42-4AC7-A7ED-5C87184A503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2F27EA23-3672-41FC-AC99-AADFFE5775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29D95953-C92A-4F5A-A4DA-DFE97C2E88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99B3B856-0DD5-4573-9A52-255D86704E59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>
            <a:extLst>
              <a:ext uri="{FF2B5EF4-FFF2-40B4-BE49-F238E27FC236}">
                <a16:creationId xmlns:a16="http://schemas.microsoft.com/office/drawing/2014/main" id="{C3869885-5CDD-4A0C-B19A-50C16E69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D3D7416-582A-4E1F-A991-7F802B4B19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3F3C808-F7D7-4C12-9352-A34335FF4A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436E3D5-1C79-4741-9573-A0B4941AEC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4A66B4-DD6C-477C-90EA-E832D44401D4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215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3DEA89-801C-4727-9ECE-2A7AD2BD9B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42EFA8A-011C-49A1-B27E-77173E374C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178F826-2EB2-47E6-902D-30A6823C0D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9154D-29ED-460A-864B-1427B3EB7A51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04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09DFF5-E70E-4B1F-B4E0-246292D77E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C48727D-0AF8-40ED-822C-D1BC854BE7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98AD89E-F928-4E64-8451-C843E61DE0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A8141-E6E8-41A4-8C84-9D367B6FBCAC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62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9CD46E-EE04-47F5-9758-3E6F119249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624B229-9413-4097-9F88-4A8286C4B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774D385-F415-46C8-A427-09C3AEB33E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ECE41-557A-4300-AAE7-C344251F87DA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78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113B610-9985-466A-A893-E8F35E1F4E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BC5E507-A652-4556-8D4C-99C7A12077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9594371-D2ED-45EB-A740-5E48346BA0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228F9-C582-402E-8F3E-C863F3BD8A04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77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4D02C10-B2FC-42E5-958B-289E0EBBE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657AC92-15B4-4D5A-96F4-D28643D7E5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892815C-63E9-4723-A929-D96A6D4D7E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34FF0-FEF4-4FAC-A238-DF42ED1C2746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02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5FA39B-7AE3-4880-B225-9E6A443662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A83014-EB88-40C0-B063-5EDA3DB56D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3E4F5F-636A-4156-9F4E-1CD7018E0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8D6C0-9F2D-402E-9072-9F4DD3ABE1FD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69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D85B37FC-AA70-4701-A837-D86B023047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B8B3C73-ACE5-4BD1-A2A3-31B3BD67DA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2421964-8183-4E88-BFD1-608CE0CB1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AC803-B767-4D79-82F6-9EE5478DBFAD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9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375E789E-E52D-48C7-86C2-0BA6FAA567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C082424-1F9C-4FE9-A181-1C68C8A7FF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6CDFCC3-3DD9-41E2-A049-90D83C8098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62648-6077-4CEC-8B07-C5782AD59171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04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7AC72D-A5A1-43D9-A639-2F0D796A6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CC48C62-84C9-4550-9908-CB0E8682BF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2086012-4F45-4CD8-B1A8-BD4A09E1CD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172224-0B81-4D5F-95B6-BC0E2170A10B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50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4CFD92-D29D-4435-BB7B-7409B29ADE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9689866-F8E2-4B0D-B7DC-B811B54338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9F6DC12-F4F8-49DF-A36A-9973FA75E1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E28F5-A476-4437-B58A-90C733869DB0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1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1F319C-572D-4E73-BE4E-679052EC9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5D70A4-C7D5-4B9D-BDE2-A4F5BAC4D0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C649E342-10A3-4F16-9491-681176C6E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029" name="Line 5">
            <a:extLst>
              <a:ext uri="{FF2B5EF4-FFF2-40B4-BE49-F238E27FC236}">
                <a16:creationId xmlns:a16="http://schemas.microsoft.com/office/drawing/2014/main" id="{CBE09360-8CC8-4B8F-9EFC-391F054F02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07178CB8-BACD-49A3-A202-160852A1ED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A1B87DA-E067-497C-AF04-A153D50CB9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7E19F370-773B-4061-8998-7259F6B724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EF65198-9838-4C60-A15F-CCE75E1886FB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arcador de Posição do Número do Diapositivo 5">
            <a:extLst>
              <a:ext uri="{FF2B5EF4-FFF2-40B4-BE49-F238E27FC236}">
                <a16:creationId xmlns:a16="http://schemas.microsoft.com/office/drawing/2014/main" id="{3FD48683-38EF-42D2-926B-E765AE8A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6031285-FC31-4B26-A707-D380C436DCF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FFCB66E-CAC4-4C97-88F5-EC723A368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Introdução à Economia</a:t>
            </a:r>
            <a:br>
              <a:rPr lang="pt-PT" altLang="en-US" sz="3200" b="1">
                <a:latin typeface="Tahoma" panose="020B0604030504040204" pitchFamily="34" charset="0"/>
              </a:rPr>
            </a:br>
            <a:r>
              <a:rPr lang="pt-PT" altLang="en-US" sz="3200" b="1">
                <a:latin typeface="Tahoma" panose="020B0604030504040204" pitchFamily="34" charset="0"/>
              </a:rPr>
              <a:t>T1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DBA84983-1D7A-4A88-A5C1-CF4C4F393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pt-PT" altLang="en-US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pt-PT" altLang="en-US" sz="2800" b="1">
                <a:latin typeface="Tahoma" panose="020B0604030504040204" pitchFamily="34" charset="0"/>
              </a:rPr>
              <a:t>Questões introdutórias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pt-PT" altLang="en-US" sz="2800" b="1">
              <a:latin typeface="Tahoma" panose="020B0604030504040204" pitchFamily="34" charset="0"/>
            </a:endParaRPr>
          </a:p>
          <a:p>
            <a:pPr marL="966788" lvl="1" indent="-495300" eaLnBrk="1" hangingPunct="1"/>
            <a:r>
              <a:rPr lang="pt-PT" altLang="en-US" sz="2000" b="1">
                <a:latin typeface="Tahoma" panose="020B0604030504040204" pitchFamily="34" charset="0"/>
              </a:rPr>
              <a:t>Objeto e ramos da Ciência Económica</a:t>
            </a:r>
          </a:p>
          <a:p>
            <a:pPr marL="966788" lvl="1" indent="-495300" eaLnBrk="1" hangingPunct="1"/>
            <a:r>
              <a:rPr lang="pt-PT" altLang="en-US" sz="2000" b="1">
                <a:latin typeface="Tahoma" panose="020B0604030504040204" pitchFamily="34" charset="0"/>
              </a:rPr>
              <a:t>A escassez e a escolha</a:t>
            </a:r>
          </a:p>
          <a:p>
            <a:pPr marL="966788" lvl="1" indent="-495300" eaLnBrk="1" hangingPunct="1"/>
            <a:r>
              <a:rPr lang="pt-PT" altLang="en-US" sz="2000" b="1">
                <a:latin typeface="Tahoma" panose="020B0604030504040204" pitchFamily="34" charset="0"/>
              </a:rPr>
              <a:t>Mercado e Estado nas economias modernas</a:t>
            </a:r>
            <a:endParaRPr lang="en-US" altLang="en-US" sz="20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osição do Número do Diapositivo 5">
            <a:extLst>
              <a:ext uri="{FF2B5EF4-FFF2-40B4-BE49-F238E27FC236}">
                <a16:creationId xmlns:a16="http://schemas.microsoft.com/office/drawing/2014/main" id="{C32BFAF0-1E9C-4C08-B9ED-3968955A9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D3C33F7-537E-44C2-A174-51070FCCC80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34159D8-9575-4659-9CE8-C607828962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2800" b="1">
                <a:latin typeface="Tahoma" panose="020B0604030504040204" pitchFamily="34" charset="0"/>
              </a:rPr>
              <a:t>Análise Figura 1A-1</a:t>
            </a:r>
            <a:endParaRPr lang="en-US" altLang="en-US" sz="2800" b="1">
              <a:latin typeface="Tahoma" panose="020B0604030504040204" pitchFamily="34" charset="0"/>
            </a:endParaRP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B9071A12-906D-4649-A1B2-CEB8A7B26F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As 6 possibilidades (alternativas) de produção podem ser apresentadas num </a:t>
            </a: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gráfico</a:t>
            </a:r>
            <a:r>
              <a:rPr lang="pt-PT" altLang="en-US" sz="2000" b="1">
                <a:latin typeface="Tahoma" panose="020B0604030504040204" pitchFamily="34" charset="0"/>
              </a:rPr>
              <a:t>:</a:t>
            </a:r>
          </a:p>
          <a:p>
            <a:pPr lvl="1" eaLnBrk="1" hangingPunct="1"/>
            <a:r>
              <a:rPr lang="pt-PT" altLang="en-US" sz="2000">
                <a:latin typeface="Tahoma" panose="020B0604030504040204" pitchFamily="34" charset="0"/>
              </a:rPr>
              <a:t>Eixo horizontal: produção de manteiga (0-5 quilogramas)</a:t>
            </a:r>
          </a:p>
          <a:p>
            <a:pPr lvl="1" eaLnBrk="1" hangingPunct="1">
              <a:spcAft>
                <a:spcPct val="25000"/>
              </a:spcAft>
            </a:pPr>
            <a:r>
              <a:rPr lang="pt-PT" altLang="en-US" sz="2000">
                <a:latin typeface="Tahoma" panose="020B0604030504040204" pitchFamily="34" charset="0"/>
              </a:rPr>
              <a:t>Eixo vertical: produção de espingardas (0-15 milhares)</a:t>
            </a:r>
          </a:p>
          <a:p>
            <a:pPr eaLnBrk="1" hangingPunct="1">
              <a:lnSpc>
                <a:spcPct val="125000"/>
              </a:lnSpc>
              <a:spcAft>
                <a:spcPct val="25000"/>
              </a:spcAft>
            </a:pPr>
            <a:r>
              <a:rPr lang="pt-PT" altLang="en-US" sz="1800" b="1">
                <a:latin typeface="Tahoma" panose="020B0604030504040204" pitchFamily="34" charset="0"/>
              </a:rPr>
              <a:t>Mais evidente que para produzir </a:t>
            </a:r>
            <a:r>
              <a:rPr lang="pt-PT" altLang="en-US" sz="1800" b="1" i="1">
                <a:latin typeface="Tahoma" panose="020B0604030504040204" pitchFamily="34" charset="0"/>
              </a:rPr>
              <a:t>mais manteiga</a:t>
            </a:r>
            <a:r>
              <a:rPr lang="pt-PT" altLang="en-US" sz="1800" b="1">
                <a:latin typeface="Tahoma" panose="020B0604030504040204" pitchFamily="34" charset="0"/>
              </a:rPr>
              <a:t> temos de produzir </a:t>
            </a:r>
            <a:r>
              <a:rPr lang="pt-PT" altLang="en-US" sz="1800" b="1" i="1">
                <a:latin typeface="Tahoma" panose="020B0604030504040204" pitchFamily="34" charset="0"/>
              </a:rPr>
              <a:t>menos espingardas</a:t>
            </a:r>
          </a:p>
          <a:p>
            <a:pPr eaLnBrk="1" hangingPunct="1">
              <a:lnSpc>
                <a:spcPct val="125000"/>
              </a:lnSpc>
              <a:spcAft>
                <a:spcPct val="25000"/>
              </a:spcAft>
              <a:buFont typeface="Wingdings" panose="05000000000000000000" pitchFamily="2" charset="2"/>
              <a:buNone/>
            </a:pPr>
            <a:endParaRPr lang="pt-PT" altLang="en-US" sz="2000" b="1" i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Questão</a:t>
            </a:r>
            <a:r>
              <a:rPr lang="pt-PT" altLang="en-US" sz="2000" b="1">
                <a:latin typeface="Tahoma" panose="020B0604030504040204" pitchFamily="34" charset="0"/>
              </a:rPr>
              <a:t>: </a:t>
            </a:r>
            <a:r>
              <a:rPr lang="pt-PT" altLang="en-US" sz="1800" b="1">
                <a:latin typeface="Tahoma" panose="020B0604030504040204" pitchFamily="34" charset="0"/>
              </a:rPr>
              <a:t>o que </a:t>
            </a:r>
            <a:r>
              <a:rPr lang="pt-PT" altLang="en-US" sz="1800" b="1" u="sng">
                <a:latin typeface="Tahoma" panose="020B0604030504040204" pitchFamily="34" charset="0"/>
              </a:rPr>
              <a:t>obtemos,</a:t>
            </a:r>
            <a:r>
              <a:rPr lang="pt-PT" altLang="en-US" sz="1800" b="1">
                <a:latin typeface="Tahoma" panose="020B0604030504040204" pitchFamily="34" charset="0"/>
              </a:rPr>
              <a:t>  se unirmos todos os pares de produção possíveis entre os extremos A e F?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  <a:endParaRPr lang="en-US" altLang="en-US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Posição do Número do Diapositivo 5">
            <a:extLst>
              <a:ext uri="{FF2B5EF4-FFF2-40B4-BE49-F238E27FC236}">
                <a16:creationId xmlns:a16="http://schemas.microsoft.com/office/drawing/2014/main" id="{0C244D9D-3F24-4146-BDE0-53E634D6C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446C556-1DC3-464E-AF52-59FCAFFBD6C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FD41712-8E43-477B-ACD0-448EDEC79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582613"/>
          </a:xfrm>
        </p:spPr>
        <p:txBody>
          <a:bodyPr/>
          <a:lstStyle/>
          <a:p>
            <a:pPr algn="ctr" eaLnBrk="1" hangingPunct="1"/>
            <a:r>
              <a:rPr lang="en-US" altLang="en-US" sz="2000" b="1">
                <a:latin typeface="Tahoma" panose="020B0604030504040204" pitchFamily="34" charset="0"/>
              </a:rPr>
              <a:t>Figura 1A-2: Fronteira de Possibilidades de Produção</a:t>
            </a:r>
          </a:p>
        </p:txBody>
      </p:sp>
      <p:pic>
        <p:nvPicPr>
          <p:cNvPr id="13316" name="Picture 4" descr="sam72055_01a02">
            <a:extLst>
              <a:ext uri="{FF2B5EF4-FFF2-40B4-BE49-F238E27FC236}">
                <a16:creationId xmlns:a16="http://schemas.microsoft.com/office/drawing/2014/main" id="{BE25797C-789A-4D12-9CE0-DFD0BA4D49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1773238"/>
            <a:ext cx="4219575" cy="3949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o Número do Diapositivo 5">
            <a:extLst>
              <a:ext uri="{FF2B5EF4-FFF2-40B4-BE49-F238E27FC236}">
                <a16:creationId xmlns:a16="http://schemas.microsoft.com/office/drawing/2014/main" id="{9009B91A-D25E-4327-9AF1-DE6CFFD68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07F656C-2DAB-47B3-8D36-88E1C187CC8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827D88A-53D6-42DE-9D52-8D508D82F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Figura 1-2A</a:t>
            </a:r>
            <a:r>
              <a:rPr lang="pt-PT" altLang="en-US"/>
              <a:t> </a:t>
            </a:r>
            <a:endParaRPr lang="en-US" altLang="en-US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963901A-4E90-47E9-8775-DE2552F91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en-US" sz="2000" b="1" u="sng">
                <a:latin typeface="Tahoma" panose="020B0604030504040204" pitchFamily="34" charset="0"/>
              </a:rPr>
              <a:t>Curva contínua</a:t>
            </a:r>
            <a:r>
              <a:rPr lang="pt-PT" altLang="en-US" sz="2000">
                <a:latin typeface="Tahoma" panose="020B0604030504040204" pitchFamily="34" charset="0"/>
              </a:rPr>
              <a:t>:  </a:t>
            </a:r>
            <a:r>
              <a:rPr lang="pt-PT" altLang="en-US" sz="2000" b="1">
                <a:latin typeface="Tahoma" panose="020B0604030504040204" pitchFamily="34" charset="0"/>
              </a:rPr>
              <a:t>Fronteira de Possibilidades de Produção (FPP)</a:t>
            </a:r>
          </a:p>
          <a:p>
            <a:pPr lvl="1" eaLnBrk="1" hangingPunct="1">
              <a:spcAft>
                <a:spcPct val="25000"/>
              </a:spcAft>
            </a:pPr>
            <a:r>
              <a:rPr lang="pt-PT" altLang="en-US" sz="1800" b="1">
                <a:latin typeface="Tahoma" panose="020B0604030504040204" pitchFamily="34" charset="0"/>
              </a:rPr>
              <a:t>representa as </a:t>
            </a:r>
            <a:r>
              <a:rPr lang="pt-PT" altLang="en-US" sz="1800" b="1">
                <a:solidFill>
                  <a:schemeClr val="folHlink"/>
                </a:solidFill>
                <a:latin typeface="Tahoma" panose="020B0604030504040204" pitchFamily="34" charset="0"/>
              </a:rPr>
              <a:t>produções máximas</a:t>
            </a:r>
            <a:r>
              <a:rPr lang="pt-PT" altLang="en-US" sz="1800" b="1">
                <a:latin typeface="Tahoma" panose="020B0604030504040204" pitchFamily="34" charset="0"/>
              </a:rPr>
              <a:t> que podem ser obtidas </a:t>
            </a:r>
            <a:r>
              <a:rPr lang="pt-PT" altLang="en-US" sz="1800" b="1">
                <a:solidFill>
                  <a:schemeClr val="folHlink"/>
                </a:solidFill>
                <a:latin typeface="Tahoma" panose="020B0604030504040204" pitchFamily="34" charset="0"/>
              </a:rPr>
              <a:t>dados os recursos</a:t>
            </a:r>
            <a:r>
              <a:rPr lang="pt-PT" altLang="en-US" sz="1800" b="1">
                <a:latin typeface="Tahoma" panose="020B0604030504040204" pitchFamily="34" charset="0"/>
              </a:rPr>
              <a:t> e a </a:t>
            </a:r>
            <a:r>
              <a:rPr lang="pt-PT" altLang="en-US" sz="1800" b="1">
                <a:solidFill>
                  <a:schemeClr val="folHlink"/>
                </a:solidFill>
                <a:latin typeface="Tahoma" panose="020B0604030504040204" pitchFamily="34" charset="0"/>
              </a:rPr>
              <a:t>tecnologia disponíveis</a:t>
            </a:r>
            <a:endParaRPr lang="pt-PT" altLang="en-US" sz="1800" b="1" u="sng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lvl="1" eaLnBrk="1" hangingPunct="1">
              <a:spcAft>
                <a:spcPct val="50000"/>
              </a:spcAft>
            </a:pPr>
            <a:r>
              <a:rPr lang="pt-PT" altLang="en-US" sz="1600" b="1">
                <a:solidFill>
                  <a:schemeClr val="hlink"/>
                </a:solidFill>
                <a:latin typeface="Tahoma" panose="020B0604030504040204" pitchFamily="34" charset="0"/>
              </a:rPr>
              <a:t>significado económico</a:t>
            </a:r>
            <a:r>
              <a:rPr lang="pt-PT" altLang="en-US" sz="1600" b="1">
                <a:latin typeface="Tahoma" panose="020B0604030504040204" pitchFamily="34" charset="0"/>
              </a:rPr>
              <a:t> da inclinação negativa da curva:  produzir mais de um bem implica produzir menos do outro</a:t>
            </a:r>
            <a:endParaRPr lang="pt-PT" altLang="en-US" sz="1600" b="1" u="sng">
              <a:latin typeface="Tahoma" panose="020B0604030504040204" pitchFamily="34" charset="0"/>
            </a:endParaRPr>
          </a:p>
          <a:p>
            <a:pPr eaLnBrk="1" hangingPunct="1"/>
            <a:r>
              <a:rPr lang="pt-PT" altLang="en-US" sz="2000" b="1" u="sng">
                <a:latin typeface="Tahoma" panose="020B0604030504040204" pitchFamily="34" charset="0"/>
              </a:rPr>
              <a:t>Analisar</a:t>
            </a:r>
            <a:r>
              <a:rPr lang="pt-PT" altLang="en-US" sz="2000" b="1">
                <a:latin typeface="Tahoma" panose="020B0604030504040204" pitchFamily="34" charset="0"/>
              </a:rPr>
              <a:t> os pontos assinalados:  </a:t>
            </a:r>
          </a:p>
          <a:p>
            <a:pPr lvl="1" eaLnBrk="1" hangingPunct="1"/>
            <a:r>
              <a:rPr lang="pt-PT" altLang="en-US" sz="1800" b="1" u="sng">
                <a:latin typeface="Tahoma" panose="020B0604030504040204" pitchFamily="34" charset="0"/>
              </a:rPr>
              <a:t>sobre</a:t>
            </a:r>
            <a:r>
              <a:rPr lang="pt-PT" altLang="en-US" sz="1800" b="1">
                <a:latin typeface="Tahoma" panose="020B0604030504040204" pitchFamily="34" charset="0"/>
              </a:rPr>
              <a:t> a Fronteira ................ Pontos A -F</a:t>
            </a:r>
          </a:p>
          <a:p>
            <a:pPr lvl="1" eaLnBrk="1" hangingPunct="1"/>
            <a:r>
              <a:rPr lang="pt-PT" altLang="en-US" sz="1800" b="1" u="sng">
                <a:latin typeface="Tahoma" panose="020B0604030504040204" pitchFamily="34" charset="0"/>
              </a:rPr>
              <a:t>exterior</a:t>
            </a:r>
            <a:r>
              <a:rPr lang="pt-PT" altLang="en-US" sz="1800" b="1">
                <a:latin typeface="Tahoma" panose="020B0604030504040204" pitchFamily="34" charset="0"/>
              </a:rPr>
              <a:t> à Fronteira ............ Ponto I  </a:t>
            </a:r>
          </a:p>
          <a:p>
            <a:pPr lvl="1" eaLnBrk="1" hangingPunct="1"/>
            <a:r>
              <a:rPr lang="pt-PT" altLang="en-US" sz="1800" b="1" u="sng">
                <a:latin typeface="Tahoma" panose="020B0604030504040204" pitchFamily="34" charset="0"/>
              </a:rPr>
              <a:t>interior</a:t>
            </a:r>
            <a:r>
              <a:rPr lang="pt-PT" altLang="en-US" sz="1800" b="1">
                <a:latin typeface="Tahoma" panose="020B0604030504040204" pitchFamily="34" charset="0"/>
              </a:rPr>
              <a:t> à  Fronteira ............ Ponto U    </a:t>
            </a:r>
            <a:endParaRPr lang="en-US" altLang="en-US" sz="18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Posição do Número do Diapositivo 5">
            <a:extLst>
              <a:ext uri="{FF2B5EF4-FFF2-40B4-BE49-F238E27FC236}">
                <a16:creationId xmlns:a16="http://schemas.microsoft.com/office/drawing/2014/main" id="{A7870F56-8BE8-4721-B352-80BEBC328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0396971-BC5C-45D9-90A6-15FEF545D9D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921358AF-9795-475F-BFDC-0D7EF68ED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2800" b="1">
                <a:latin typeface="Tahoma" panose="020B0604030504040204" pitchFamily="34" charset="0"/>
              </a:rPr>
              <a:t>Cont.</a:t>
            </a:r>
            <a:endParaRPr lang="en-US" altLang="en-US" sz="2800" b="1">
              <a:latin typeface="Tahoma" panose="020B0604030504040204" pitchFamily="34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797D192-D10B-4ECC-875B-943760E914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351838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600" b="1"/>
              <a:t>Distinguir estas três situações:</a:t>
            </a:r>
          </a:p>
          <a:p>
            <a:pPr lvl="1" eaLnBrk="1" hangingPunct="1"/>
            <a:r>
              <a:rPr lang="pt-PT" altLang="en-US" sz="1600" b="1" u="sng"/>
              <a:t>Pontos sobre a curva</a:t>
            </a:r>
            <a:endParaRPr lang="pt-PT" altLang="en-US" sz="1600" b="1"/>
          </a:p>
          <a:p>
            <a:pPr lvl="2" eaLnBrk="1" hangingPunct="1"/>
            <a:r>
              <a:rPr lang="pt-PT" altLang="en-US" sz="1600" b="1">
                <a:solidFill>
                  <a:schemeClr val="folHlink"/>
                </a:solidFill>
              </a:rPr>
              <a:t>atingíveis</a:t>
            </a:r>
            <a:r>
              <a:rPr lang="pt-PT" altLang="en-US" sz="1600" b="1"/>
              <a:t> com recursos disponíveis totalmente utilizados </a:t>
            </a:r>
            <a:endParaRPr lang="pt-PT" altLang="en-US" sz="1600" b="1" u="sng"/>
          </a:p>
          <a:p>
            <a:pPr lvl="1" eaLnBrk="1" hangingPunct="1"/>
            <a:r>
              <a:rPr lang="pt-PT" altLang="en-US" sz="1600" b="1" u="sng"/>
              <a:t>Pontos acima da curva</a:t>
            </a:r>
            <a:r>
              <a:rPr lang="pt-PT" altLang="en-US" sz="1600" b="1"/>
              <a:t> </a:t>
            </a:r>
          </a:p>
          <a:p>
            <a:pPr lvl="2" eaLnBrk="1" hangingPunct="1"/>
            <a:r>
              <a:rPr lang="pt-PT" altLang="en-US" sz="1600" b="1">
                <a:solidFill>
                  <a:schemeClr val="folHlink"/>
                </a:solidFill>
              </a:rPr>
              <a:t>não atingíveis</a:t>
            </a:r>
            <a:r>
              <a:rPr lang="pt-PT" altLang="en-US" sz="1600" b="1"/>
              <a:t> dada a escassez de recursos</a:t>
            </a:r>
            <a:endParaRPr lang="pt-PT" altLang="en-US" sz="1600" b="1" u="sng"/>
          </a:p>
          <a:p>
            <a:pPr lvl="1" eaLnBrk="1" hangingPunct="1"/>
            <a:r>
              <a:rPr lang="pt-PT" altLang="en-US" sz="1600" b="1" u="sng"/>
              <a:t>Pontos abaixo da curva</a:t>
            </a:r>
            <a:endParaRPr lang="pt-PT" altLang="en-US" sz="1600" b="1"/>
          </a:p>
          <a:p>
            <a:pPr lvl="2" eaLnBrk="1" hangingPunct="1"/>
            <a:r>
              <a:rPr lang="pt-PT" altLang="en-US" sz="1600" b="1">
                <a:solidFill>
                  <a:schemeClr val="folHlink"/>
                </a:solidFill>
              </a:rPr>
              <a:t>são atingíveis mas</a:t>
            </a:r>
            <a:r>
              <a:rPr lang="pt-PT" altLang="en-US" sz="1600" b="1"/>
              <a:t> os recursos não são plenamente utilizados ou há desperdício na sua utilização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pt-PT" altLang="en-US" sz="19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>
                <a:latin typeface="Tahoma" panose="020B0604030504040204" pitchFamily="34" charset="0"/>
              </a:rPr>
              <a:t>Com </a:t>
            </a:r>
            <a:r>
              <a:rPr lang="pt-PT" altLang="en-US" sz="1800" b="1" u="sng">
                <a:latin typeface="Tahoma" panose="020B0604030504040204" pitchFamily="34" charset="0"/>
              </a:rPr>
              <a:t>base na Figura</a:t>
            </a:r>
            <a:r>
              <a:rPr lang="pt-PT" altLang="en-US" sz="1800" b="1">
                <a:latin typeface="Tahoma" panose="020B0604030504040204" pitchFamily="34" charset="0"/>
              </a:rPr>
              <a:t>:  dois conceitos económicos muito importantes </a:t>
            </a:r>
            <a:endParaRPr lang="en-US" alt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Posição do Número do Diapositivo 5">
            <a:extLst>
              <a:ext uri="{FF2B5EF4-FFF2-40B4-BE49-F238E27FC236}">
                <a16:creationId xmlns:a16="http://schemas.microsoft.com/office/drawing/2014/main" id="{3D0E08E5-67E3-46AF-86D5-C1F9CE40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B2038B1-AF2E-43FC-A5D8-027D249AA8C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9457052-CA8D-4E46-BE5A-259297642B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2800" b="1">
                <a:latin typeface="Tahoma" panose="020B0604030504040204" pitchFamily="34" charset="0"/>
              </a:rPr>
              <a:t>Custo de oportunidade de uma escolha ou decisão</a:t>
            </a:r>
            <a:endParaRPr lang="en-US" altLang="en-US" sz="2800" b="1">
              <a:latin typeface="Tahoma" panose="020B0604030504040204" pitchFamily="34" charset="0"/>
            </a:endParaRP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EAE7399-C4C2-4606-BAD4-0D515EF52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08950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600" b="1">
                <a:solidFill>
                  <a:srgbClr val="0000FF"/>
                </a:solidFill>
              </a:rPr>
              <a:t>Passar do ponto C para ponto D</a:t>
            </a:r>
          </a:p>
          <a:p>
            <a:pPr lvl="1" eaLnBrk="1" hangingPunct="1"/>
            <a:r>
              <a:rPr lang="pt-PT" altLang="en-US" sz="1600" b="1"/>
              <a:t>Beneficio?  </a:t>
            </a:r>
            <a:r>
              <a:rPr lang="pt-PT" altLang="en-US" sz="1600" b="1" u="sng"/>
              <a:t>Mais</a:t>
            </a:r>
            <a:r>
              <a:rPr lang="pt-PT" altLang="en-US" sz="1600" b="1"/>
              <a:t> 1 milhão de kg de manteiga</a:t>
            </a:r>
          </a:p>
          <a:p>
            <a:pPr lvl="1" eaLnBrk="1" hangingPunct="1">
              <a:spcAft>
                <a:spcPct val="25000"/>
              </a:spcAft>
            </a:pPr>
            <a:r>
              <a:rPr lang="pt-PT" altLang="en-US" sz="1600" b="1"/>
              <a:t>Perda?  </a:t>
            </a:r>
            <a:r>
              <a:rPr lang="pt-PT" altLang="en-US" sz="1600" b="1" u="sng"/>
              <a:t>Menos</a:t>
            </a:r>
            <a:r>
              <a:rPr lang="pt-PT" altLang="en-US" sz="1600" b="1"/>
              <a:t> 3 milhares espingarda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600" b="1"/>
              <a:t>Significado económico?  </a:t>
            </a:r>
          </a:p>
          <a:p>
            <a:pPr lvl="1" eaLnBrk="1" hangingPunct="1"/>
            <a:r>
              <a:rPr lang="pt-PT" altLang="en-US" sz="1600" b="1"/>
              <a:t>Cada </a:t>
            </a:r>
            <a:r>
              <a:rPr lang="pt-PT" altLang="en-US" sz="1600" b="1" u="sng"/>
              <a:t>decisão</a:t>
            </a:r>
            <a:r>
              <a:rPr lang="pt-PT" altLang="en-US" sz="1600" b="1"/>
              <a:t> tem um </a:t>
            </a:r>
            <a:r>
              <a:rPr lang="pt-PT" altLang="en-US" sz="1600" b="1" u="sng"/>
              <a:t>custo</a:t>
            </a:r>
            <a:r>
              <a:rPr lang="pt-PT" altLang="en-US" sz="1600" b="1"/>
              <a:t> dado pelo que se </a:t>
            </a:r>
            <a:r>
              <a:rPr lang="pt-PT" altLang="en-US" sz="1600" b="1" u="sng"/>
              <a:t>perde</a:t>
            </a:r>
            <a:r>
              <a:rPr lang="pt-PT" altLang="en-US" sz="1600" b="1"/>
              <a:t> ou de que se </a:t>
            </a:r>
            <a:r>
              <a:rPr lang="pt-PT" altLang="en-US" sz="1600" b="1" u="sng"/>
              <a:t>prescinde</a:t>
            </a:r>
            <a:endParaRPr lang="pt-PT" altLang="en-US" sz="1600" b="1"/>
          </a:p>
          <a:p>
            <a:pPr lvl="1" eaLnBrk="1" hangingPunct="1">
              <a:spcAft>
                <a:spcPct val="15000"/>
              </a:spcAft>
            </a:pPr>
            <a:r>
              <a:rPr lang="pt-PT" altLang="en-US" sz="1600" b="1">
                <a:solidFill>
                  <a:schemeClr val="accent2"/>
                </a:solidFill>
              </a:rPr>
              <a:t>Custo de oportunidade da decisão</a:t>
            </a:r>
            <a:r>
              <a:rPr lang="pt-PT" altLang="en-US" sz="1600" b="1"/>
              <a:t> = valor da alternativa perdida</a:t>
            </a:r>
            <a:endParaRPr lang="pt-PT" altLang="en-US" sz="1600" b="1" u="sng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600" b="1"/>
              <a:t>Forma côncava da FPP : </a:t>
            </a:r>
          </a:p>
          <a:p>
            <a:pPr lvl="1" eaLnBrk="1" hangingPunct="1"/>
            <a:r>
              <a:rPr lang="pt-PT" altLang="en-US" sz="1600" b="1"/>
              <a:t>custo de oportunidade de um bem aumenta à medida que aumenta a sua produção porque vamos desistindo de cada vez maiores quantidades do outro bem</a:t>
            </a:r>
            <a:endParaRPr lang="en-US" altLang="en-US" sz="16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Marcador de Posição do Número do Diapositivo 5">
            <a:extLst>
              <a:ext uri="{FF2B5EF4-FFF2-40B4-BE49-F238E27FC236}">
                <a16:creationId xmlns:a16="http://schemas.microsoft.com/office/drawing/2014/main" id="{0BD8688B-85FC-4692-9C57-0405CC00C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92D518D-1C6C-4D0E-A518-C279167FC35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1EC74AF-31EE-4AD3-9D0D-334E219F84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2800" b="1">
                <a:latin typeface="Tahoma" panose="020B0604030504040204" pitchFamily="34" charset="0"/>
              </a:rPr>
              <a:t>Eficiência e ineficiência produtiva</a:t>
            </a:r>
            <a:endParaRPr lang="en-US" altLang="en-US" sz="2800" b="1">
              <a:latin typeface="Tahoma" panose="020B0604030504040204" pitchFamily="34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7B371CC-D503-4C9B-849B-7175A5182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A economia está no </a:t>
            </a:r>
            <a:r>
              <a:rPr lang="pt-PT" altLang="en-US" sz="2400" b="1" u="sng">
                <a:solidFill>
                  <a:srgbClr val="0000FF"/>
                </a:solidFill>
                <a:latin typeface="Tahoma" panose="020B0604030504040204" pitchFamily="34" charset="0"/>
              </a:rPr>
              <a:t>Ponto 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400" b="1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Podemos </a:t>
            </a:r>
            <a:r>
              <a:rPr lang="pt-PT" altLang="en-US" sz="2000" b="1" u="sng">
                <a:latin typeface="Tahoma" panose="020B0604030504040204" pitchFamily="34" charset="0"/>
              </a:rPr>
              <a:t>passar</a:t>
            </a:r>
            <a:r>
              <a:rPr lang="pt-PT" altLang="en-US" sz="2000" b="1">
                <a:latin typeface="Tahoma" panose="020B0604030504040204" pitchFamily="34" charset="0"/>
              </a:rPr>
              <a:t> para o </a:t>
            </a:r>
            <a:r>
              <a:rPr lang="pt-PT" altLang="en-US" sz="2000" b="1" u="sng">
                <a:latin typeface="Tahoma" panose="020B0604030504040204" pitchFamily="34" charset="0"/>
              </a:rPr>
              <a:t>Ponto I</a:t>
            </a:r>
            <a:r>
              <a:rPr lang="pt-PT" altLang="en-US" sz="2000" b="1">
                <a:latin typeface="Tahoma" panose="020B0604030504040204" pitchFamily="34" charset="0"/>
              </a:rPr>
              <a:t> ? </a:t>
            </a:r>
          </a:p>
          <a:p>
            <a:pPr lvl="2" eaLnBrk="1" hangingPunct="1"/>
            <a:r>
              <a:rPr lang="pt-PT" altLang="en-US" sz="1600" b="1">
                <a:latin typeface="Tahoma" panose="020B0604030504040204" pitchFamily="34" charset="0"/>
              </a:rPr>
              <a:t>mais manteiga/mesmo espingardas</a:t>
            </a:r>
            <a:r>
              <a:rPr lang="pt-PT" altLang="en-US" sz="1900" b="1">
                <a:latin typeface="Tahoma" panose="020B0604030504040204" pitchFamily="34" charset="0"/>
              </a:rPr>
              <a:t> </a:t>
            </a:r>
            <a:endParaRPr lang="pt-PT" altLang="en-US" sz="1900" b="1" u="sng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 b="1">
                <a:solidFill>
                  <a:srgbClr val="CC3300"/>
                </a:solidFill>
                <a:latin typeface="Tahoma" panose="020B0604030504040204" pitchFamily="34" charset="0"/>
              </a:rPr>
              <a:t>Não há recursos disponíveis</a:t>
            </a:r>
          </a:p>
          <a:p>
            <a:pPr lvl="2" eaLnBrk="1" hangingPunct="1"/>
            <a:r>
              <a:rPr lang="pt-PT" altLang="en-US" sz="1600" b="1">
                <a:latin typeface="Tahoma" panose="020B0604030504040204" pitchFamily="34" charset="0"/>
              </a:rPr>
              <a:t>para ter mais manteiga temos de abdicar de espingarda, ou seja, </a:t>
            </a:r>
            <a:r>
              <a:rPr lang="pt-PT" altLang="en-US" sz="1600" b="1">
                <a:solidFill>
                  <a:srgbClr val="008000"/>
                </a:solidFill>
                <a:latin typeface="Tahoma" panose="020B0604030504040204" pitchFamily="34" charset="0"/>
              </a:rPr>
              <a:t>passar para Ponto E</a:t>
            </a:r>
            <a:endParaRPr lang="pt-PT" altLang="en-US" sz="1600" b="1" u="sng">
              <a:solidFill>
                <a:srgbClr val="008000"/>
              </a:solidFill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 b="1" u="sng">
                <a:latin typeface="Tahoma" panose="020B0604030504040204" pitchFamily="34" charset="0"/>
              </a:rPr>
              <a:t>todos os pontos sobre a FPP</a:t>
            </a:r>
            <a:r>
              <a:rPr lang="pt-PT" altLang="en-US" sz="2000" b="1">
                <a:latin typeface="Tahoma" panose="020B0604030504040204" pitchFamily="34" charset="0"/>
              </a:rPr>
              <a:t>  = </a:t>
            </a:r>
            <a:r>
              <a:rPr lang="pt-PT" altLang="en-US" sz="2000" b="1" u="sng">
                <a:latin typeface="Tahoma" panose="020B0604030504040204" pitchFamily="34" charset="0"/>
              </a:rPr>
              <a:t>eficiência produtiva</a:t>
            </a:r>
            <a:r>
              <a:rPr lang="pt-PT" altLang="en-US" sz="2000" b="1">
                <a:latin typeface="Tahoma" panose="020B0604030504040204" pitchFamily="34" charset="0"/>
              </a:rPr>
              <a:t>  </a:t>
            </a:r>
          </a:p>
          <a:p>
            <a:pPr lvl="2" eaLnBrk="1" hangingPunct="1"/>
            <a:r>
              <a:rPr lang="pt-PT" altLang="en-US" sz="1600" b="1">
                <a:latin typeface="Tahoma" panose="020B0604030504040204" pitchFamily="34" charset="0"/>
              </a:rPr>
              <a:t>a economia não pode aumentar a produção de um bem sem reduzir a de outro (os recursos estão plenamente utilizados)</a:t>
            </a:r>
            <a:endParaRPr lang="en-US" altLang="en-US" sz="16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Posição do Número do Diapositivo 5">
            <a:extLst>
              <a:ext uri="{FF2B5EF4-FFF2-40B4-BE49-F238E27FC236}">
                <a16:creationId xmlns:a16="http://schemas.microsoft.com/office/drawing/2014/main" id="{088E4786-0A7D-49EE-B2DD-5F061A3C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637F5C5-47D3-4C48-A032-8DE5B07CCF0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7C5E712-3042-4E72-9729-290B39AC6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b="1">
                <a:latin typeface="Tahoma" panose="020B0604030504040204" pitchFamily="34" charset="0"/>
              </a:rPr>
              <a:t>Cont.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646663B-534E-4B9A-8447-5A7F429A9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rgbClr val="0000FF"/>
                </a:solidFill>
                <a:latin typeface="Tahoma" panose="020B0604030504040204" pitchFamily="34" charset="0"/>
              </a:rPr>
              <a:t>A economia está no </a:t>
            </a:r>
            <a:r>
              <a:rPr lang="pt-PT" altLang="en-US" sz="2000" b="1" u="sng">
                <a:solidFill>
                  <a:srgbClr val="0000FF"/>
                </a:solidFill>
                <a:latin typeface="Tahoma" panose="020B0604030504040204" pitchFamily="34" charset="0"/>
              </a:rPr>
              <a:t>Ponto U</a:t>
            </a:r>
            <a:endParaRPr lang="pt-PT" altLang="en-US" sz="2000" b="1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Podemos aumentar a produção de um/dois bens?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PT" altLang="en-US" sz="1800" b="1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1800" b="1">
                <a:solidFill>
                  <a:srgbClr val="008000"/>
                </a:solidFill>
                <a:latin typeface="Tahoma" panose="020B0604030504040204" pitchFamily="34" charset="0"/>
              </a:rPr>
              <a:t>Sim, porque há </a:t>
            </a:r>
            <a:r>
              <a:rPr lang="pt-PT" altLang="en-US" sz="1800" b="1" u="sng">
                <a:solidFill>
                  <a:srgbClr val="008000"/>
                </a:solidFill>
                <a:latin typeface="Tahoma" panose="020B0604030504040204" pitchFamily="34" charset="0"/>
              </a:rPr>
              <a:t>recursos</a:t>
            </a:r>
            <a:r>
              <a:rPr lang="pt-PT" altLang="en-US" sz="1800" b="1">
                <a:solidFill>
                  <a:srgbClr val="008000"/>
                </a:solidFill>
                <a:latin typeface="Tahoma" panose="020B0604030504040204" pitchFamily="34" charset="0"/>
              </a:rPr>
              <a:t>  desaproveitados</a:t>
            </a:r>
            <a:r>
              <a:rPr lang="pt-PT" altLang="en-US" sz="2400" b="1">
                <a:latin typeface="Tahoma" panose="020B0604030504040204" pitchFamily="34" charset="0"/>
              </a:rPr>
              <a:t> </a:t>
            </a:r>
          </a:p>
          <a:p>
            <a:pPr lvl="2" eaLnBrk="1" hangingPunct="1"/>
            <a:r>
              <a:rPr lang="pt-PT" altLang="en-US" sz="1600" b="1">
                <a:latin typeface="Tahoma" panose="020B0604030504040204" pitchFamily="34" charset="0"/>
              </a:rPr>
              <a:t>pessoas sem emprego, máquinas paradas, terras não cultivadas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pt-PT" altLang="en-US" sz="1800" b="1" u="sng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1800" b="1" u="sng">
                <a:latin typeface="Tahoma" panose="020B0604030504040204" pitchFamily="34" charset="0"/>
              </a:rPr>
              <a:t>Qualquer ponto abaixo da FPP</a:t>
            </a:r>
            <a:r>
              <a:rPr lang="pt-PT" altLang="en-US" sz="1800" b="1">
                <a:latin typeface="Tahoma" panose="020B0604030504040204" pitchFamily="34" charset="0"/>
              </a:rPr>
              <a:t>  = </a:t>
            </a:r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situação de ineficiência produtiva  </a:t>
            </a:r>
          </a:p>
          <a:p>
            <a:pPr lvl="2" eaLnBrk="1" hangingPunct="1"/>
            <a:r>
              <a:rPr lang="pt-PT" altLang="en-US" sz="1600" b="1">
                <a:latin typeface="Tahoma" panose="020B0604030504040204" pitchFamily="34" charset="0"/>
              </a:rPr>
              <a:t>podemos aumentar as produções se usarmos os recursos disponíveis</a:t>
            </a:r>
            <a:endParaRPr lang="en-US" altLang="en-US" sz="16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Posição do Número do Diapositivo 5">
            <a:extLst>
              <a:ext uri="{FF2B5EF4-FFF2-40B4-BE49-F238E27FC236}">
                <a16:creationId xmlns:a16="http://schemas.microsoft.com/office/drawing/2014/main" id="{B84F77B2-CB2E-44AE-B057-33B247A8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9BE870F-2AB1-42C5-A5A1-3B5201EF4CF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7F8616D-5BA6-425A-8097-C88F79AAD7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2800" b="1">
                <a:latin typeface="Tahoma" panose="020B0604030504040204" pitchFamily="34" charset="0"/>
              </a:rPr>
              <a:t>Ramos da Ciência Económica</a:t>
            </a:r>
            <a:endParaRPr lang="en-US" altLang="en-US" sz="2800" b="1">
              <a:latin typeface="Tahoma" panose="020B0604030504040204" pitchFamily="34" charset="0"/>
            </a:endParaRP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0E0A53C-1B0C-4772-975D-B4B6C86E3B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>
                <a:solidFill>
                  <a:srgbClr val="0000FF"/>
                </a:solidFill>
                <a:latin typeface="Tahoma" panose="020B0604030504040204" pitchFamily="34" charset="0"/>
              </a:rPr>
              <a:t>MICROECONOMIA</a:t>
            </a:r>
          </a:p>
          <a:p>
            <a:pPr eaLnBrk="1" hangingPunct="1"/>
            <a:r>
              <a:rPr lang="pt-PT" altLang="en-US" sz="2000" b="1">
                <a:latin typeface="Tahoma" panose="020B0604030504040204" pitchFamily="34" charset="0"/>
              </a:rPr>
              <a:t>Ramo que tem como campo de análise os problemas e comportamento das entidades individuais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Famílias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Empresas  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Mercados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1800" b="1">
                <a:solidFill>
                  <a:srgbClr val="0000FF"/>
                </a:solidFill>
                <a:latin typeface="Tahoma" panose="020B0604030504040204" pitchFamily="34" charset="0"/>
              </a:rPr>
              <a:t>MACROECONOMIA</a:t>
            </a:r>
          </a:p>
          <a:p>
            <a:pPr eaLnBrk="1" hangingPunct="1">
              <a:lnSpc>
                <a:spcPct val="80000"/>
              </a:lnSpc>
            </a:pPr>
            <a:r>
              <a:rPr lang="pt-PT" altLang="en-US" sz="2000" b="1">
                <a:latin typeface="Tahoma" panose="020B0604030504040204" pitchFamily="34" charset="0"/>
              </a:rPr>
              <a:t>Ramo que tem como campo de análise os problemas e desempenho global da economia</a:t>
            </a:r>
            <a:r>
              <a:rPr lang="pt-PT" altLang="en-US" sz="2900" b="1"/>
              <a:t>  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Regiões 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País 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Conjunto de países (UE)</a:t>
            </a:r>
            <a:endParaRPr lang="en-US" altLang="en-US" sz="18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Posição do Número do Diapositivo 5">
            <a:extLst>
              <a:ext uri="{FF2B5EF4-FFF2-40B4-BE49-F238E27FC236}">
                <a16:creationId xmlns:a16="http://schemas.microsoft.com/office/drawing/2014/main" id="{9959050F-F094-4519-8D64-B1F1F778C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882AFD1-9638-4B09-81C4-F32E3D54FA9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11E91BD-3DE1-445B-ADC5-1803DF07B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Economia normativa e positiva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D69DE8F-E2B4-4E42-9F70-9FB9B941D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37512" cy="42672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Aft>
                <a:spcPct val="25000"/>
              </a:spcAft>
              <a:buFont typeface="Wingdings" panose="05000000000000000000" pitchFamily="2" charset="2"/>
              <a:buNone/>
            </a:pPr>
            <a:r>
              <a:rPr lang="pt-PT" altLang="en-US" sz="2000" b="1">
                <a:latin typeface="Tahoma" panose="020B0604030504040204" pitchFamily="34" charset="0"/>
              </a:rPr>
              <a:t>Um dos aspectos centrais no modo de pensar de um economista é a </a:t>
            </a:r>
            <a:r>
              <a:rPr lang="pt-PT" altLang="en-US" sz="2000" b="1">
                <a:solidFill>
                  <a:srgbClr val="990000"/>
                </a:solidFill>
                <a:latin typeface="Tahoma" panose="020B0604030504040204" pitchFamily="34" charset="0"/>
              </a:rPr>
              <a:t>distinção entre</a:t>
            </a:r>
            <a:r>
              <a:rPr lang="pt-PT" altLang="en-US" sz="2000" b="1">
                <a:latin typeface="Tahoma" panose="020B0604030504040204" pitchFamily="34" charset="0"/>
              </a:rPr>
              <a:t> </a:t>
            </a:r>
          </a:p>
          <a:p>
            <a:pPr eaLnBrk="1" hangingPunct="1"/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Afirmações positivas</a:t>
            </a:r>
          </a:p>
          <a:p>
            <a:pPr lvl="1" eaLnBrk="1" hangingPunct="1"/>
            <a:r>
              <a:rPr lang="pt-PT" altLang="en-US" sz="1600" b="1">
                <a:latin typeface="Tahoma" panose="020B0604030504040204" pitchFamily="34" charset="0"/>
              </a:rPr>
              <a:t>Respeitam factos passados, presentes e futuros</a:t>
            </a:r>
          </a:p>
          <a:p>
            <a:pPr lvl="1" eaLnBrk="1" hangingPunct="1">
              <a:spcAft>
                <a:spcPct val="45000"/>
              </a:spcAft>
            </a:pPr>
            <a:r>
              <a:rPr lang="pt-PT" altLang="en-US" sz="1600" b="1">
                <a:latin typeface="Tahoma" panose="020B0604030504040204" pitchFamily="34" charset="0"/>
              </a:rPr>
              <a:t>Baseiam-se em informação/previsões; testadas empiricamente  </a:t>
            </a:r>
          </a:p>
          <a:p>
            <a:pPr eaLnBrk="1" hangingPunct="1"/>
            <a:r>
              <a:rPr lang="pt-PT" altLang="en-US" sz="2000" b="1">
                <a:solidFill>
                  <a:srgbClr val="008000"/>
                </a:solidFill>
                <a:latin typeface="Tahoma" panose="020B0604030504040204" pitchFamily="34" charset="0"/>
              </a:rPr>
              <a:t>Afirmações normativas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Respeitam ao que se considera “dever ser”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Baseiam-se em juízos de valor 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Não existe o “certo” ou “errado”</a:t>
            </a:r>
            <a:endParaRPr lang="en-US" altLang="en-US" sz="18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Marcador de Posição do Número do Diapositivo 5">
            <a:extLst>
              <a:ext uri="{FF2B5EF4-FFF2-40B4-BE49-F238E27FC236}">
                <a16:creationId xmlns:a16="http://schemas.microsoft.com/office/drawing/2014/main" id="{13D7785B-5403-495B-AADD-1A99E45E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EB98ED8-CEA1-4BC0-8D42-3AEEC330B22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0192D68-3B52-4433-A9C2-CF17FABB02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2800" b="1">
                <a:latin typeface="Tahoma" panose="020B0604030504040204" pitchFamily="34" charset="0"/>
              </a:rPr>
              <a:t>Cont.</a:t>
            </a:r>
            <a:endParaRPr lang="en-US" altLang="en-US" sz="2800" b="1">
              <a:latin typeface="Tahoma" panose="020B0604030504040204" pitchFamily="34" charset="0"/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1B991A8-298F-4D94-B0A4-787931AAC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800" b="1" u="sng">
                <a:latin typeface="Tahoma" panose="020B0604030504040204" pitchFamily="34" charset="0"/>
              </a:rPr>
              <a:t>Exemplos</a:t>
            </a:r>
            <a:endParaRPr lang="pt-PT" altLang="en-US" sz="2800" b="1">
              <a:latin typeface="Tahoma" panose="020B0604030504040204" pitchFamily="34" charset="0"/>
            </a:endParaRPr>
          </a:p>
          <a:p>
            <a:pPr lvl="1" eaLnBrk="1" hangingPunct="1">
              <a:lnSpc>
                <a:spcPct val="115000"/>
              </a:lnSpc>
              <a:spcAft>
                <a:spcPct val="45000"/>
              </a:spcAft>
            </a:pPr>
            <a:r>
              <a:rPr lang="pt-PT" altLang="en-US" sz="2000">
                <a:latin typeface="Tahoma" panose="020B0604030504040204" pitchFamily="34" charset="0"/>
              </a:rPr>
              <a:t>O aumento das taxas moderadoras nos serviços de urgências hospitalares faz diminuir o número de consultas - </a:t>
            </a:r>
            <a:r>
              <a:rPr lang="pt-PT" altLang="en-US" sz="2000" b="1" i="1">
                <a:solidFill>
                  <a:srgbClr val="0000FF"/>
                </a:solidFill>
                <a:latin typeface="Tahoma" panose="020B0604030504040204" pitchFamily="34" charset="0"/>
              </a:rPr>
              <a:t>positiva</a:t>
            </a:r>
          </a:p>
          <a:p>
            <a:pPr lvl="1" eaLnBrk="1" hangingPunct="1">
              <a:spcAft>
                <a:spcPct val="40000"/>
              </a:spcAft>
            </a:pPr>
            <a:r>
              <a:rPr lang="pt-PT" altLang="en-US" sz="2000">
                <a:latin typeface="Tahoma" panose="020B0604030504040204" pitchFamily="34" charset="0"/>
              </a:rPr>
              <a:t>O aumento do desemprego faz aumentar a despesa com subsídios de desemprego - </a:t>
            </a:r>
            <a:r>
              <a:rPr lang="pt-PT" altLang="en-US" sz="2000" b="1" i="1">
                <a:solidFill>
                  <a:srgbClr val="0000FF"/>
                </a:solidFill>
                <a:latin typeface="Tahoma" panose="020B0604030504040204" pitchFamily="34" charset="0"/>
              </a:rPr>
              <a:t>positiva</a:t>
            </a:r>
            <a:r>
              <a:rPr lang="pt-PT" altLang="en-US" sz="2400" i="1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</a:p>
          <a:p>
            <a:pPr lvl="1" eaLnBrk="1" hangingPunct="1">
              <a:spcAft>
                <a:spcPct val="40000"/>
              </a:spcAft>
            </a:pPr>
            <a:r>
              <a:rPr lang="pt-PT" altLang="en-US" sz="2000">
                <a:latin typeface="Tahoma" panose="020B0604030504040204" pitchFamily="34" charset="0"/>
              </a:rPr>
              <a:t>Não deveria existir um imposto sobre o tabaco - </a:t>
            </a:r>
            <a:r>
              <a:rPr lang="pt-PT" altLang="en-US" sz="2000" b="1" i="1">
                <a:solidFill>
                  <a:srgbClr val="008000"/>
                </a:solidFill>
                <a:latin typeface="Tahoma" panose="020B0604030504040204" pitchFamily="34" charset="0"/>
              </a:rPr>
              <a:t>normativa</a:t>
            </a:r>
            <a:r>
              <a:rPr lang="pt-PT" altLang="en-US" sz="2000">
                <a:solidFill>
                  <a:srgbClr val="008000"/>
                </a:solidFill>
                <a:latin typeface="Tahoma" panose="020B0604030504040204" pitchFamily="34" charset="0"/>
              </a:rPr>
              <a:t> </a:t>
            </a:r>
          </a:p>
          <a:p>
            <a:pPr lvl="1" eaLnBrk="1" hangingPunct="1"/>
            <a:r>
              <a:rPr lang="pt-PT" altLang="en-US" sz="2000">
                <a:latin typeface="Tahoma" panose="020B0604030504040204" pitchFamily="34" charset="0"/>
              </a:rPr>
              <a:t>Deveria ser aumentado o valor da propinas no ensino superior universitário - </a:t>
            </a:r>
            <a:r>
              <a:rPr lang="pt-PT" altLang="en-US" sz="2000" b="1" i="1">
                <a:solidFill>
                  <a:srgbClr val="008000"/>
                </a:solidFill>
                <a:latin typeface="Tahoma" panose="020B0604030504040204" pitchFamily="34" charset="0"/>
              </a:rPr>
              <a:t>normativa</a:t>
            </a:r>
            <a:endParaRPr lang="en-US" altLang="en-US" sz="2400" b="1" i="1">
              <a:solidFill>
                <a:srgbClr val="008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Posição do Número do Diapositivo 5">
            <a:extLst>
              <a:ext uri="{FF2B5EF4-FFF2-40B4-BE49-F238E27FC236}">
                <a16:creationId xmlns:a16="http://schemas.microsoft.com/office/drawing/2014/main" id="{B7385876-AEA5-4F0C-974D-E11C6FCF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9CCC077-882F-467F-B447-1369CECEA5F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941A0FD-CEE5-445D-BF3D-1EA145A00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O Objeto da Economia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7C2265F-5F42-4D7F-938E-AFEF9FA58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pt-PT" altLang="en-US" sz="2000">
                <a:latin typeface="Tahoma" panose="020B0604030504040204" pitchFamily="34" charset="0"/>
              </a:rPr>
              <a:t>A </a:t>
            </a:r>
            <a:r>
              <a:rPr lang="pt-PT" altLang="en-US" sz="2000" b="1">
                <a:latin typeface="Tahoma" panose="020B0604030504040204" pitchFamily="34" charset="0"/>
              </a:rPr>
              <a:t>Economia</a:t>
            </a:r>
            <a:r>
              <a:rPr lang="pt-PT" altLang="en-US" sz="2000">
                <a:latin typeface="Tahoma" panose="020B0604030504040204" pitchFamily="34" charset="0"/>
              </a:rPr>
              <a:t> ou </a:t>
            </a:r>
            <a:r>
              <a:rPr lang="pt-PT" altLang="en-US" sz="2000" i="1">
                <a:latin typeface="Tahoma" panose="020B0604030504040204" pitchFamily="34" charset="0"/>
              </a:rPr>
              <a:t>Ciência Económica</a:t>
            </a:r>
            <a:r>
              <a:rPr lang="pt-PT" altLang="en-US" sz="2000">
                <a:latin typeface="Tahoma" panose="020B0604030504040204" pitchFamily="34" charset="0"/>
              </a:rPr>
              <a:t> ocupa-se do </a:t>
            </a: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estudo dos temas e problemas de natureza económica</a:t>
            </a:r>
            <a:r>
              <a:rPr lang="pt-PT" altLang="en-US" sz="3600" b="1">
                <a:solidFill>
                  <a:schemeClr val="folHlink"/>
                </a:solidFill>
                <a:latin typeface="Tahoma" panose="020B0604030504040204" pitchFamily="34" charset="0"/>
              </a:rPr>
              <a:t> 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pt-PT" altLang="en-US" sz="3600" b="1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solidFill>
                  <a:srgbClr val="CC3300"/>
                </a:solidFill>
                <a:latin typeface="Tahoma" panose="020B0604030504040204" pitchFamily="34" charset="0"/>
              </a:rPr>
              <a:t>Alguns exemplos</a:t>
            </a:r>
            <a:r>
              <a:rPr lang="pt-PT" altLang="en-US" sz="2000">
                <a:solidFill>
                  <a:srgbClr val="CC3300"/>
                </a:solidFill>
                <a:latin typeface="Tahoma" panose="020B0604030504040204" pitchFamily="34" charset="0"/>
              </a:rPr>
              <a:t>:</a:t>
            </a:r>
            <a:r>
              <a:rPr lang="pt-PT" altLang="en-US" sz="3600">
                <a:latin typeface="Tahoma" panose="020B0604030504040204" pitchFamily="34" charset="0"/>
              </a:rPr>
              <a:t> </a:t>
            </a:r>
          </a:p>
          <a:p>
            <a:pPr marL="1073150" lvl="1" eaLnBrk="1" hangingPunct="1"/>
            <a:r>
              <a:rPr lang="pt-PT" altLang="en-US" sz="2000" b="1">
                <a:latin typeface="Tahoma" panose="020B0604030504040204" pitchFamily="34" charset="0"/>
              </a:rPr>
              <a:t>como são fixados os preços dos bens? </a:t>
            </a:r>
          </a:p>
          <a:p>
            <a:pPr marL="1073150" lvl="1" eaLnBrk="1" hangingPunct="1"/>
            <a:r>
              <a:rPr lang="pt-PT" altLang="en-US" sz="2000" b="1">
                <a:latin typeface="Tahoma" panose="020B0604030504040204" pitchFamily="34" charset="0"/>
              </a:rPr>
              <a:t>como são tomadas as decisões das empresas sobre produção, investimento e n.º de trabalhadores?</a:t>
            </a:r>
          </a:p>
          <a:p>
            <a:pPr marL="1073150" lvl="1" eaLnBrk="1" hangingPunct="1"/>
            <a:r>
              <a:rPr lang="pt-PT" altLang="en-US" sz="2000" b="1">
                <a:latin typeface="Tahoma" panose="020B0604030504040204" pitchFamily="34" charset="0"/>
              </a:rPr>
              <a:t>como é que o Estado pode intervir para promover o crescimento da economia?</a:t>
            </a:r>
            <a:endParaRPr lang="pt-PT" altLang="en-US" sz="2900" b="1">
              <a:solidFill>
                <a:schemeClr val="folHlink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Marcador de Posição do Número do Diapositivo 5">
            <a:extLst>
              <a:ext uri="{FF2B5EF4-FFF2-40B4-BE49-F238E27FC236}">
                <a16:creationId xmlns:a16="http://schemas.microsoft.com/office/drawing/2014/main" id="{0B22C10C-6879-494F-A1A0-A9879A28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4DEDC31-FB6F-4F50-A0D6-ED0995C8AD6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771BD79-6A92-48D0-A5E5-2A8FB761B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2800">
                <a:latin typeface="Tahoma" panose="020B0604030504040204" pitchFamily="34" charset="0"/>
              </a:rPr>
              <a:t>Mercado e Estado nas economias modernas</a:t>
            </a:r>
            <a:endParaRPr lang="en-US" altLang="en-US" sz="2800">
              <a:latin typeface="Tahoma" panose="020B0604030504040204" pitchFamily="34" charset="0"/>
            </a:endParaRP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730BEA7-2E6C-4D71-A08C-2BB4E6C51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496300" cy="4267200"/>
          </a:xfrm>
        </p:spPr>
        <p:txBody>
          <a:bodyPr/>
          <a:lstStyle/>
          <a:p>
            <a:pPr eaLnBrk="1" hangingPunct="1"/>
            <a:r>
              <a:rPr lang="pt-PT" altLang="en-US" sz="2000" b="1">
                <a:solidFill>
                  <a:schemeClr val="hlink"/>
                </a:solidFill>
                <a:latin typeface="Tahoma" panose="020B0604030504040204" pitchFamily="34" charset="0"/>
              </a:rPr>
              <a:t>Mercado</a:t>
            </a:r>
            <a:endParaRPr lang="pt-PT" altLang="en-US" sz="2000" b="1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1400" b="1">
                <a:latin typeface="Tahoma" panose="020B0604030504040204" pitchFamily="34" charset="0"/>
              </a:rPr>
              <a:t>Mecanismo através do qual compradores e vendedores interagem para determinar o preço e a quantidade transacionada de um bem ou serviço</a:t>
            </a:r>
          </a:p>
          <a:p>
            <a:pPr lvl="1" eaLnBrk="1" hangingPunct="1"/>
            <a:r>
              <a:rPr lang="pt-PT" altLang="en-US" sz="1400" b="1" i="1">
                <a:latin typeface="Tahoma" panose="020B0604030504040204" pitchFamily="34" charset="0"/>
              </a:rPr>
              <a:t>Sistema de mercados: </a:t>
            </a:r>
            <a:r>
              <a:rPr lang="pt-PT" altLang="en-US" sz="1400" b="1">
                <a:latin typeface="Tahoma" panose="020B0604030504040204" pitchFamily="34" charset="0"/>
              </a:rPr>
              <a:t>trabalho, medicamentos, antiguidades, ações</a:t>
            </a:r>
            <a:endParaRPr lang="pt-PT" altLang="en-US" sz="1400" b="1" i="1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lvl="1" eaLnBrk="1" hangingPunct="1">
              <a:spcAft>
                <a:spcPct val="25000"/>
              </a:spcAft>
            </a:pPr>
            <a:r>
              <a:rPr lang="pt-PT" altLang="en-US" sz="1400" b="1">
                <a:latin typeface="Tahoma" panose="020B0604030504040204" pitchFamily="34" charset="0"/>
              </a:rPr>
              <a:t>Cada mercado: </a:t>
            </a:r>
            <a:r>
              <a:rPr lang="pt-PT" altLang="en-US" sz="1400" b="1" i="1">
                <a:solidFill>
                  <a:schemeClr val="hlink"/>
                </a:solidFill>
                <a:latin typeface="Tahoma" panose="020B0604030504040204" pitchFamily="34" charset="0"/>
              </a:rPr>
              <a:t>procura, oferta, preço, equilíbrio</a:t>
            </a:r>
          </a:p>
          <a:p>
            <a:pPr lvl="1" eaLnBrk="1" hangingPunct="1"/>
            <a:r>
              <a:rPr lang="pt-PT" altLang="en-US" sz="1400" b="1">
                <a:solidFill>
                  <a:srgbClr val="008000"/>
                </a:solidFill>
                <a:latin typeface="Tahoma" panose="020B0604030504040204" pitchFamily="34" charset="0"/>
              </a:rPr>
              <a:t>Equilíbrio do mercado</a:t>
            </a:r>
            <a:r>
              <a:rPr lang="pt-PT" altLang="en-US" sz="1400" b="1">
                <a:latin typeface="Tahoma" panose="020B0604030504040204" pitchFamily="34" charset="0"/>
              </a:rPr>
              <a:t>: </a:t>
            </a:r>
            <a:r>
              <a:rPr lang="pt-PT" altLang="en-US" sz="1400" b="1">
                <a:solidFill>
                  <a:schemeClr val="folHlink"/>
                </a:solidFill>
                <a:latin typeface="Tahoma" panose="020B0604030504040204" pitchFamily="34" charset="0"/>
              </a:rPr>
              <a:t>igualdade</a:t>
            </a:r>
            <a:r>
              <a:rPr lang="pt-PT" altLang="en-US" sz="1400" b="1">
                <a:latin typeface="Tahoma" panose="020B0604030504040204" pitchFamily="34" charset="0"/>
              </a:rPr>
              <a:t> entre a </a:t>
            </a:r>
            <a:r>
              <a:rPr lang="pt-PT" altLang="en-US" sz="1400" b="1">
                <a:solidFill>
                  <a:schemeClr val="folHlink"/>
                </a:solidFill>
                <a:latin typeface="Tahoma" panose="020B0604030504040204" pitchFamily="34" charset="0"/>
              </a:rPr>
              <a:t>procura</a:t>
            </a:r>
            <a:r>
              <a:rPr lang="pt-PT" altLang="en-US" sz="1400" b="1">
                <a:latin typeface="Tahoma" panose="020B0604030504040204" pitchFamily="34" charset="0"/>
              </a:rPr>
              <a:t> (todos compradores) e a </a:t>
            </a:r>
            <a:r>
              <a:rPr lang="pt-PT" altLang="en-US" sz="1400" b="1">
                <a:solidFill>
                  <a:schemeClr val="folHlink"/>
                </a:solidFill>
                <a:latin typeface="Tahoma" panose="020B0604030504040204" pitchFamily="34" charset="0"/>
              </a:rPr>
              <a:t>oferta</a:t>
            </a:r>
            <a:r>
              <a:rPr lang="pt-PT" altLang="en-US" sz="1400" b="1">
                <a:latin typeface="Tahoma" panose="020B0604030504040204" pitchFamily="34" charset="0"/>
              </a:rPr>
              <a:t> (todos os produtores), </a:t>
            </a:r>
            <a:r>
              <a:rPr lang="pt-PT" altLang="en-US" sz="1400" b="1">
                <a:solidFill>
                  <a:schemeClr val="folHlink"/>
                </a:solidFill>
                <a:latin typeface="Tahoma" panose="020B0604030504040204" pitchFamily="34" charset="0"/>
              </a:rPr>
              <a:t>para um </a:t>
            </a:r>
            <a:r>
              <a:rPr lang="pt-PT" altLang="en-US" sz="1400" b="1" u="sng">
                <a:solidFill>
                  <a:schemeClr val="folHlink"/>
                </a:solidFill>
                <a:latin typeface="Tahoma" panose="020B0604030504040204" pitchFamily="34" charset="0"/>
              </a:rPr>
              <a:t>dado preço</a:t>
            </a:r>
          </a:p>
          <a:p>
            <a:pPr lvl="2" eaLnBrk="1" hangingPunct="1">
              <a:spcAft>
                <a:spcPct val="25000"/>
              </a:spcAft>
              <a:buFont typeface="Wingdings" panose="05000000000000000000" pitchFamily="2" charset="2"/>
              <a:buNone/>
            </a:pPr>
            <a:endParaRPr lang="pt-PT" altLang="en-US" sz="1500" b="1" i="1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120000"/>
              </a:lnSpc>
              <a:spcAft>
                <a:spcPct val="40000"/>
              </a:spcAft>
            </a:pPr>
            <a:r>
              <a:rPr lang="pt-PT" altLang="en-US" sz="1600">
                <a:latin typeface="Tahoma" panose="020B0604030504040204" pitchFamily="34" charset="0"/>
              </a:rPr>
              <a:t>Em </a:t>
            </a:r>
            <a:r>
              <a:rPr lang="pt-PT" altLang="en-US" sz="1600" b="1" i="1">
                <a:solidFill>
                  <a:schemeClr val="folHlink"/>
                </a:solidFill>
                <a:latin typeface="Tahoma" panose="020B0604030504040204" pitchFamily="34" charset="0"/>
              </a:rPr>
              <a:t>determinadas condições</a:t>
            </a:r>
            <a:r>
              <a:rPr lang="pt-PT" altLang="en-US" sz="1600">
                <a:latin typeface="Tahoma" panose="020B0604030504040204" pitchFamily="34" charset="0"/>
              </a:rPr>
              <a:t>, o funcionamento livre do sistema de mercados garante: </a:t>
            </a:r>
            <a:r>
              <a:rPr lang="pt-PT" altLang="en-US" sz="1600" b="1">
                <a:solidFill>
                  <a:schemeClr val="hlink"/>
                </a:solidFill>
                <a:latin typeface="Tahoma" panose="020B0604030504040204" pitchFamily="34" charset="0"/>
              </a:rPr>
              <a:t>eficiência e bem estar</a:t>
            </a:r>
          </a:p>
          <a:p>
            <a:pPr lvl="2" eaLnBrk="1" hangingPunct="1">
              <a:lnSpc>
                <a:spcPct val="115000"/>
              </a:lnSpc>
            </a:pPr>
            <a:r>
              <a:rPr lang="pt-PT" altLang="en-US" sz="1400" b="1">
                <a:latin typeface="Tahoma" panose="020B0604030504040204" pitchFamily="34" charset="0"/>
              </a:rPr>
              <a:t>Doutrina da  “MÃO INVISIVEL” de ADAM SMITH – 1723-1790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Marcador de Posição do Número do Diapositivo 5">
            <a:extLst>
              <a:ext uri="{FF2B5EF4-FFF2-40B4-BE49-F238E27FC236}">
                <a16:creationId xmlns:a16="http://schemas.microsoft.com/office/drawing/2014/main" id="{4C4EC0EC-A24F-4CF7-8FD5-1A23CFAB7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A44233D-36FC-4E22-991B-6AE4B9F8633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2102D46-83ED-4AE8-9C60-198343CA0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11150"/>
            <a:ext cx="8001000" cy="1216025"/>
          </a:xfrm>
        </p:spPr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Fracassos do mercado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75827EE-9D4D-4224-BBF7-03EF845BE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>
              <a:spcAft>
                <a:spcPct val="25000"/>
              </a:spcAft>
            </a:pPr>
            <a:r>
              <a:rPr lang="pt-PT" altLang="en-US" sz="2000" b="1">
                <a:latin typeface="Tahoma" panose="020B0604030504040204" pitchFamily="34" charset="0"/>
              </a:rPr>
              <a:t>A economia de mercado não funciona de forma perfeita: </a:t>
            </a: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fracassos do mercado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Bens públicos  </a:t>
            </a:r>
          </a:p>
          <a:p>
            <a:pPr lvl="1" eaLnBrk="1" hangingPunct="1"/>
            <a:r>
              <a:rPr lang="pt-PT" altLang="en-US" sz="1800" b="1">
                <a:latin typeface="Tahoma" panose="020B0604030504040204" pitchFamily="34" charset="0"/>
              </a:rPr>
              <a:t>Externalidades positivas e negativas</a:t>
            </a:r>
          </a:p>
          <a:p>
            <a:pPr lvl="1" eaLnBrk="1" hangingPunct="1">
              <a:spcAft>
                <a:spcPct val="25000"/>
              </a:spcAft>
            </a:pPr>
            <a:r>
              <a:rPr lang="pt-PT" altLang="en-US" sz="1800" b="1">
                <a:latin typeface="Tahoma" panose="020B0604030504040204" pitchFamily="34" charset="0"/>
              </a:rPr>
              <a:t>Monopólios (ver capítulo 5)</a:t>
            </a:r>
          </a:p>
          <a:p>
            <a:pPr lvl="1" eaLnBrk="1" hangingPunct="1">
              <a:spcAft>
                <a:spcPct val="25000"/>
              </a:spcAft>
            </a:pPr>
            <a:r>
              <a:rPr lang="pt-PT" altLang="en-US" sz="1800" b="1" i="1">
                <a:latin typeface="Tahoma" panose="020B0604030504040204" pitchFamily="34" charset="0"/>
              </a:rPr>
              <a:t>………………</a:t>
            </a:r>
          </a:p>
          <a:p>
            <a:pPr lvl="3" eaLnBrk="1" hangingPunct="1">
              <a:spcAft>
                <a:spcPct val="25000"/>
              </a:spcAft>
            </a:pPr>
            <a:r>
              <a:rPr lang="pt-PT" altLang="en-US" b="1" i="1">
                <a:solidFill>
                  <a:srgbClr val="008000"/>
                </a:solidFill>
                <a:latin typeface="Tahoma" panose="020B0604030504040204" pitchFamily="34" charset="0"/>
              </a:rPr>
              <a:t>justificam a intervenção do Estado</a:t>
            </a:r>
            <a:r>
              <a:rPr lang="pt-PT" altLang="en-US" b="1">
                <a:solidFill>
                  <a:srgbClr val="008000"/>
                </a:solidFill>
              </a:rPr>
              <a:t> 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>
            <a:extLst>
              <a:ext uri="{FF2B5EF4-FFF2-40B4-BE49-F238E27FC236}">
                <a16:creationId xmlns:a16="http://schemas.microsoft.com/office/drawing/2014/main" id="{184137D0-FE4B-4934-BD36-4E2A1F3BB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altLang="en-US" sz="3200" b="1"/>
              <a:t>Bens públicos</a:t>
            </a:r>
            <a:endParaRPr lang="en-US" altLang="en-US" sz="3200" b="1"/>
          </a:p>
        </p:txBody>
      </p:sp>
      <p:sp>
        <p:nvSpPr>
          <p:cNvPr id="24579" name="Marcador de Posição de Conteúdo 2">
            <a:extLst>
              <a:ext uri="{FF2B5EF4-FFF2-40B4-BE49-F238E27FC236}">
                <a16:creationId xmlns:a16="http://schemas.microsoft.com/office/drawing/2014/main" id="{6213CB18-A884-4128-AB11-F669A2748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altLang="en-US" sz="1800" b="1"/>
              <a:t>Bens que podem ser usufruídos por qualquer indivíduo </a:t>
            </a:r>
          </a:p>
          <a:p>
            <a:pPr lvl="1"/>
            <a:r>
              <a:rPr lang="pt-PT" altLang="en-US" sz="1600" b="1" i="1"/>
              <a:t>Nenhum indivíduo pode ser excluído</a:t>
            </a:r>
          </a:p>
          <a:p>
            <a:pPr lvl="1"/>
            <a:endParaRPr lang="pt-PT" altLang="en-US" sz="1600"/>
          </a:p>
          <a:p>
            <a:r>
              <a:rPr lang="pt-PT" altLang="en-US" sz="1600" b="1"/>
              <a:t>A quantidade disponível do bem (X) é igualmente consumida por todos os indivíduos (X=X1=X2= …=Xn)</a:t>
            </a:r>
          </a:p>
          <a:p>
            <a:pPr lvl="1"/>
            <a:r>
              <a:rPr lang="pt-PT" altLang="en-US" sz="1400" b="1"/>
              <a:t>Existência de </a:t>
            </a:r>
            <a:r>
              <a:rPr lang="pt-PT" altLang="en-US" sz="1400" b="1">
                <a:solidFill>
                  <a:srgbClr val="002060"/>
                </a:solidFill>
              </a:rPr>
              <a:t>não rivalidade no consumo</a:t>
            </a:r>
          </a:p>
          <a:p>
            <a:pPr lvl="2"/>
            <a:r>
              <a:rPr lang="pt-PT" altLang="en-US" sz="1300" b="1" u="sng">
                <a:solidFill>
                  <a:srgbClr val="008000"/>
                </a:solidFill>
              </a:rPr>
              <a:t>Bem privado</a:t>
            </a:r>
            <a:r>
              <a:rPr lang="pt-PT" altLang="en-US" sz="1300" b="1"/>
              <a:t>: rivalidade no consumo </a:t>
            </a:r>
          </a:p>
          <a:p>
            <a:pPr lvl="2"/>
            <a:endParaRPr lang="pt-PT" altLang="en-US" sz="1300"/>
          </a:p>
          <a:p>
            <a:r>
              <a:rPr lang="pt-PT" altLang="en-US" sz="1600" b="1">
                <a:solidFill>
                  <a:srgbClr val="FF0000"/>
                </a:solidFill>
              </a:rPr>
              <a:t>Impossibilidade</a:t>
            </a:r>
            <a:r>
              <a:rPr lang="pt-PT" altLang="en-US" sz="1600" b="1"/>
              <a:t> de exclusão pelo preço</a:t>
            </a:r>
          </a:p>
          <a:p>
            <a:pPr lvl="2"/>
            <a:r>
              <a:rPr lang="pt-PT" altLang="en-US" sz="1300" b="1" u="sng">
                <a:solidFill>
                  <a:srgbClr val="008000"/>
                </a:solidFill>
              </a:rPr>
              <a:t>Bem privado</a:t>
            </a:r>
            <a:r>
              <a:rPr lang="pt-PT" altLang="en-US" sz="1300" b="1"/>
              <a:t>: exclusão pelo preço</a:t>
            </a:r>
          </a:p>
          <a:p>
            <a:pPr lvl="2"/>
            <a:endParaRPr lang="pt-PT" altLang="en-US" sz="1300"/>
          </a:p>
          <a:p>
            <a:r>
              <a:rPr lang="pt-PT" altLang="en-US" sz="1600" b="1"/>
              <a:t>Possibilidade de consumir sem pagar inviabiliza a produção por uma empresa (mercado) – </a:t>
            </a:r>
            <a:r>
              <a:rPr lang="pt-PT" altLang="en-US" sz="1200" b="1" u="sng">
                <a:solidFill>
                  <a:srgbClr val="7030A0"/>
                </a:solidFill>
              </a:rPr>
              <a:t>INTERVENÇÃO DO ESTADO</a:t>
            </a:r>
          </a:p>
          <a:p>
            <a:endParaRPr lang="pt-PT" altLang="en-US" sz="1200" b="1" u="sng">
              <a:solidFill>
                <a:srgbClr val="7030A0"/>
              </a:solidFill>
            </a:endParaRPr>
          </a:p>
          <a:p>
            <a:r>
              <a:rPr lang="pt-PT" altLang="en-US" sz="1200" b="1" u="sng"/>
              <a:t>Exemplos</a:t>
            </a:r>
            <a:r>
              <a:rPr lang="pt-PT" altLang="en-US" sz="1200" b="1"/>
              <a:t> de bens públicos: </a:t>
            </a:r>
            <a:r>
              <a:rPr lang="pt-PT" altLang="en-US" sz="1200" b="1">
                <a:solidFill>
                  <a:srgbClr val="C00000"/>
                </a:solidFill>
              </a:rPr>
              <a:t>Defesa nacional e Iluminação Pública</a:t>
            </a:r>
            <a:endParaRPr lang="en-US" altLang="en-US" sz="1200" b="1">
              <a:solidFill>
                <a:srgbClr val="C00000"/>
              </a:solidFill>
            </a:endParaRPr>
          </a:p>
        </p:txBody>
      </p:sp>
      <p:sp>
        <p:nvSpPr>
          <p:cNvPr id="24580" name="Marcador de Posição do Número do Diapositivo 3">
            <a:extLst>
              <a:ext uri="{FF2B5EF4-FFF2-40B4-BE49-F238E27FC236}">
                <a16:creationId xmlns:a16="http://schemas.microsoft.com/office/drawing/2014/main" id="{F9252A08-347C-4D7A-9597-A3E517BC7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BFF6ACE-A181-4A4A-96A8-36D06F79CDFB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>
            <a:extLst>
              <a:ext uri="{FF2B5EF4-FFF2-40B4-BE49-F238E27FC236}">
                <a16:creationId xmlns:a16="http://schemas.microsoft.com/office/drawing/2014/main" id="{526190A0-0450-474A-913C-2DA8B2C74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altLang="en-US" sz="3200" b="1"/>
              <a:t>Externalidades</a:t>
            </a:r>
            <a:endParaRPr lang="en-US" altLang="en-US" sz="3200" b="1"/>
          </a:p>
        </p:txBody>
      </p:sp>
      <p:sp>
        <p:nvSpPr>
          <p:cNvPr id="25603" name="Marcador de Posição de Conteúdo 2">
            <a:extLst>
              <a:ext uri="{FF2B5EF4-FFF2-40B4-BE49-F238E27FC236}">
                <a16:creationId xmlns:a16="http://schemas.microsoft.com/office/drawing/2014/main" id="{1BEBC4CE-1DE5-460D-9D1A-E0998DED8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181975" cy="4267200"/>
          </a:xfrm>
        </p:spPr>
        <p:txBody>
          <a:bodyPr/>
          <a:lstStyle/>
          <a:p>
            <a:r>
              <a:rPr lang="pt-PT" altLang="en-US" sz="1800" b="1">
                <a:solidFill>
                  <a:srgbClr val="C00000"/>
                </a:solidFill>
              </a:rPr>
              <a:t>Externalidades</a:t>
            </a:r>
            <a:r>
              <a:rPr lang="en-US" altLang="en-US" sz="1800" b="1"/>
              <a:t>: efeitos gerados por empresas (produção) ou indíviduos (consumo) que afetam outros agentes mas que não estão traduzidos nos preços de mercado</a:t>
            </a:r>
          </a:p>
          <a:p>
            <a:endParaRPr lang="pt-PT" altLang="en-US" sz="1800" b="1"/>
          </a:p>
          <a:p>
            <a:r>
              <a:rPr lang="pt-PT" altLang="en-US" sz="1800" b="1"/>
              <a:t>Externalidade positiva: </a:t>
            </a:r>
          </a:p>
          <a:p>
            <a:pPr lvl="1"/>
            <a:r>
              <a:rPr lang="pt-PT" altLang="en-US" sz="1400" b="1"/>
              <a:t>Frequência do ensino superior (benefício individual mas benefício para a sociedade)</a:t>
            </a:r>
          </a:p>
          <a:p>
            <a:pPr lvl="1"/>
            <a:r>
              <a:rPr lang="pt-PT" altLang="en-US" sz="1400" b="1"/>
              <a:t>Intervenção do Estado: subsídio à propina</a:t>
            </a:r>
          </a:p>
          <a:p>
            <a:pPr lvl="1"/>
            <a:endParaRPr lang="pt-PT" altLang="en-US" sz="1400" b="1"/>
          </a:p>
          <a:p>
            <a:r>
              <a:rPr lang="pt-PT" altLang="en-US" sz="1800" b="1"/>
              <a:t>Externalidade negativa:</a:t>
            </a:r>
          </a:p>
          <a:p>
            <a:pPr lvl="1"/>
            <a:r>
              <a:rPr lang="pt-PT" altLang="en-US" sz="1400" b="1"/>
              <a:t>Empresa que provoca poluição ou consumo de tabaco (os custos externos não estão incorporados nos preços de venda)</a:t>
            </a:r>
          </a:p>
          <a:p>
            <a:pPr lvl="1"/>
            <a:r>
              <a:rPr lang="pt-PT" altLang="en-US" sz="1400" b="1"/>
              <a:t>Intervenção do Estado: imposto sobre a poluição e imposto sobre o tabaco</a:t>
            </a:r>
            <a:endParaRPr lang="en-US" altLang="en-US" sz="1400" b="1"/>
          </a:p>
        </p:txBody>
      </p:sp>
      <p:sp>
        <p:nvSpPr>
          <p:cNvPr id="25604" name="Marcador de Posição do Número do Diapositivo 3">
            <a:extLst>
              <a:ext uri="{FF2B5EF4-FFF2-40B4-BE49-F238E27FC236}">
                <a16:creationId xmlns:a16="http://schemas.microsoft.com/office/drawing/2014/main" id="{1E99AA18-1DCE-43AA-BAC2-7A9AF123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4B33117-A71B-40D3-A9F4-CA753EF5ED2A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>
            <a:extLst>
              <a:ext uri="{FF2B5EF4-FFF2-40B4-BE49-F238E27FC236}">
                <a16:creationId xmlns:a16="http://schemas.microsoft.com/office/drawing/2014/main" id="{A9961CAC-1EF6-4937-8B2D-CB1959DAB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altLang="pt-PT" sz="3200" b="1"/>
              <a:t>EQUIDADE</a:t>
            </a:r>
            <a:endParaRPr lang="en-US" altLang="pt-PT" sz="3200" b="1"/>
          </a:p>
        </p:txBody>
      </p:sp>
      <p:sp>
        <p:nvSpPr>
          <p:cNvPr id="26627" name="Marcador de Posição de Conteúdo 2">
            <a:extLst>
              <a:ext uri="{FF2B5EF4-FFF2-40B4-BE49-F238E27FC236}">
                <a16:creationId xmlns:a16="http://schemas.microsoft.com/office/drawing/2014/main" id="{CE91FF2B-990D-4AC3-B069-9809BD882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altLang="pt-PT" sz="2000"/>
              <a:t>Mesmo que não existissem fracassos de mercado, um outro tipo de racionalidade justifica a intervenção do Estado</a:t>
            </a:r>
          </a:p>
          <a:p>
            <a:pPr lvl="1"/>
            <a:r>
              <a:rPr lang="pt-PT" altLang="pt-PT" sz="1600"/>
              <a:t>O livre funcionamento do sistema de mercados reproduz a desigualdade na repartição do rendimento e pobreza</a:t>
            </a:r>
          </a:p>
          <a:p>
            <a:pPr lvl="1"/>
            <a:r>
              <a:rPr lang="pt-PT" altLang="pt-PT" sz="1600"/>
              <a:t>Esta racionalidade envolve um juízo de valor sobre o que é/deve ser uma sociedade justa</a:t>
            </a:r>
          </a:p>
          <a:p>
            <a:pPr lvl="1"/>
            <a:endParaRPr lang="pt-PT" altLang="pt-PT" sz="1600"/>
          </a:p>
          <a:p>
            <a:r>
              <a:rPr lang="pt-PT" altLang="pt-PT" sz="2000"/>
              <a:t>Modalidades de intervenção do Estado</a:t>
            </a:r>
          </a:p>
          <a:p>
            <a:pPr lvl="1"/>
            <a:r>
              <a:rPr lang="pt-PT" altLang="pt-PT" sz="1400"/>
              <a:t>Via sistema fiscal: Imposto sobre o Rendimento das Pessoas Singulares (IRS)</a:t>
            </a:r>
          </a:p>
          <a:p>
            <a:pPr lvl="1"/>
            <a:r>
              <a:rPr lang="pt-PT" altLang="pt-PT" sz="1400"/>
              <a:t>Via Sistema de Segurança Social: prestações sociais orientadas para grupos em situação de carência econ</a:t>
            </a:r>
            <a:r>
              <a:rPr lang="en-US" altLang="pt-PT" sz="1400"/>
              <a:t>ómica, caso do Rendimento Social de Inserção (RSI)</a:t>
            </a:r>
            <a:endParaRPr lang="pt-PT" altLang="pt-PT" sz="1400"/>
          </a:p>
        </p:txBody>
      </p:sp>
      <p:sp>
        <p:nvSpPr>
          <p:cNvPr id="26628" name="Marcador de Posição do Número do Diapositivo 3">
            <a:extLst>
              <a:ext uri="{FF2B5EF4-FFF2-40B4-BE49-F238E27FC236}">
                <a16:creationId xmlns:a16="http://schemas.microsoft.com/office/drawing/2014/main" id="{CAC1C203-DF41-4D4D-BA69-87121EC14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866EEC6-B2BA-40A0-8FEB-369FB0566825}" type="slidenum">
              <a:rPr lang="en-US" altLang="en-US"/>
              <a:pPr/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Posição do Número do Diapositivo 3">
            <a:extLst>
              <a:ext uri="{FF2B5EF4-FFF2-40B4-BE49-F238E27FC236}">
                <a16:creationId xmlns:a16="http://schemas.microsoft.com/office/drawing/2014/main" id="{3475B10E-31FF-48B8-A5A6-99EACB18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41E5E55-95FF-461D-AFD2-DBB2879D8EE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D71A08C3-1DD2-4A84-8734-6F0E9F4586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pt-PT" altLang="en-US" sz="3000" b="1"/>
              <a:t>Concepções do Estado</a:t>
            </a:r>
            <a:endParaRPr lang="en-GB" altLang="en-US" sz="3000" b="1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A2028D3-4E49-4833-81B9-717B50D9758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marL="804863" indent="-347663" eaLnBrk="1" hangingPunct="1">
              <a:buFont typeface="Wingdings" panose="05000000000000000000" pitchFamily="2" charset="2"/>
              <a:buNone/>
            </a:pPr>
            <a:r>
              <a:rPr lang="pt-PT" altLang="en-US">
                <a:solidFill>
                  <a:srgbClr val="990000"/>
                </a:solidFill>
              </a:rPr>
              <a:t>Três tipos ideais:</a:t>
            </a:r>
          </a:p>
          <a:p>
            <a:pPr marL="804863" indent="-347663" eaLnBrk="1" hangingPunct="1">
              <a:buFont typeface="Wingdings" panose="05000000000000000000" pitchFamily="2" charset="2"/>
              <a:buNone/>
            </a:pPr>
            <a:r>
              <a:rPr lang="pt-PT" altLang="en-US" sz="1700"/>
              <a:t> </a:t>
            </a:r>
          </a:p>
          <a:p>
            <a:pPr marL="1270000" lvl="1" indent="-285750" eaLnBrk="1" hangingPunct="1">
              <a:lnSpc>
                <a:spcPct val="125000"/>
              </a:lnSpc>
            </a:pPr>
            <a:r>
              <a:rPr lang="pt-PT" altLang="en-US" b="1"/>
              <a:t>O Estado mínimo</a:t>
            </a:r>
          </a:p>
          <a:p>
            <a:pPr marL="1270000" lvl="1" indent="-285750" eaLnBrk="1" hangingPunct="1">
              <a:lnSpc>
                <a:spcPct val="125000"/>
              </a:lnSpc>
            </a:pPr>
            <a:r>
              <a:rPr lang="pt-PT" altLang="en-US" b="1"/>
              <a:t>O Estado de bem-estar </a:t>
            </a:r>
          </a:p>
          <a:p>
            <a:pPr marL="1270000" lvl="1" indent="-285750" eaLnBrk="1" hangingPunct="1">
              <a:lnSpc>
                <a:spcPct val="125000"/>
              </a:lnSpc>
            </a:pPr>
            <a:r>
              <a:rPr lang="pt-PT" altLang="en-US" b="1"/>
              <a:t>O Estado imperfeito</a:t>
            </a:r>
            <a:endParaRPr lang="en-GB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Marcador de Posição do Número do Diapositivo 3">
            <a:extLst>
              <a:ext uri="{FF2B5EF4-FFF2-40B4-BE49-F238E27FC236}">
                <a16:creationId xmlns:a16="http://schemas.microsoft.com/office/drawing/2014/main" id="{75AC12DB-934C-4A39-A245-977061A3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F4426EB-E200-4047-BCEC-D8B82DAC8BC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2EB9913-E30F-4842-9F77-BA3DDFBC59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pt-PT" altLang="en-US" sz="2500" b="1"/>
              <a:t>O Estado “mínimo”: </a:t>
            </a:r>
            <a:br>
              <a:rPr lang="pt-PT" altLang="en-US" sz="2500" b="1"/>
            </a:br>
            <a:r>
              <a:rPr lang="pt-PT" altLang="en-US" sz="2500" b="1"/>
              <a:t>a primazia do mercado</a:t>
            </a:r>
            <a:endParaRPr lang="en-GB" altLang="en-US" sz="2500" b="1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B04EA3F-42CE-4287-B14C-27601D5A401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017713"/>
            <a:ext cx="8353425" cy="41148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pt-PT" altLang="en-US" sz="2400" b="1" dirty="0"/>
              <a:t>Estado “mínimo” ou liberal</a:t>
            </a:r>
            <a:r>
              <a:rPr lang="pt-PT" altLang="en-US" b="1" dirty="0"/>
              <a:t> </a:t>
            </a:r>
          </a:p>
          <a:p>
            <a:pPr marL="742950" lvl="1" indent="-285750" eaLnBrk="1" hangingPunct="1">
              <a:defRPr/>
            </a:pPr>
            <a:r>
              <a:rPr lang="pt-PT" altLang="en-US" sz="2000" b="1" dirty="0"/>
              <a:t>Peso reduzido do Estado</a:t>
            </a:r>
            <a:endParaRPr lang="pt-PT" altLang="en-US" sz="2000" dirty="0"/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endParaRPr lang="pt-PT" altLang="en-US" sz="2000" dirty="0"/>
          </a:p>
          <a:p>
            <a:pPr marL="742950" lvl="1" indent="-285750" eaLnBrk="1" hangingPunct="1">
              <a:defRPr/>
            </a:pPr>
            <a:r>
              <a:rPr lang="pt-PT" altLang="en-US" sz="2000" b="1" dirty="0"/>
              <a:t>Provisão de bens públicos</a:t>
            </a:r>
            <a:r>
              <a:rPr lang="pt-PT" altLang="en-US" sz="2000" dirty="0"/>
              <a:t> necessários ao </a:t>
            </a:r>
            <a:r>
              <a:rPr lang="pt-PT" altLang="en-US" sz="2000" i="1" dirty="0"/>
              <a:t>bom funcionamento dos mercados</a:t>
            </a:r>
          </a:p>
          <a:p>
            <a:pPr marL="1143000" lvl="2" indent="-228600" eaLnBrk="1" hangingPunct="1">
              <a:defRPr/>
            </a:pPr>
            <a:r>
              <a:rPr lang="pt-PT" altLang="en-US" sz="2000" dirty="0"/>
              <a:t> </a:t>
            </a:r>
            <a:r>
              <a:rPr lang="pt-PT" altLang="en-US" sz="2000" b="1" dirty="0">
                <a:solidFill>
                  <a:srgbClr val="008000"/>
                </a:solidFill>
              </a:rPr>
              <a:t>Justiça</a:t>
            </a:r>
          </a:p>
          <a:p>
            <a:pPr marL="1143000" lvl="2" indent="-228600" eaLnBrk="1" hangingPunct="1">
              <a:defRPr/>
            </a:pPr>
            <a:r>
              <a:rPr lang="pt-PT" altLang="en-US" sz="2000" b="1" dirty="0">
                <a:solidFill>
                  <a:srgbClr val="008000"/>
                </a:solidFill>
              </a:rPr>
              <a:t> Defesa  </a:t>
            </a:r>
          </a:p>
          <a:p>
            <a:pPr marL="1143000" lvl="2" indent="-228600" eaLnBrk="1" hangingPunct="1">
              <a:defRPr/>
            </a:pPr>
            <a:r>
              <a:rPr lang="pt-PT" altLang="en-US" sz="2000" b="1" dirty="0">
                <a:solidFill>
                  <a:srgbClr val="008000"/>
                </a:solidFill>
              </a:rPr>
              <a:t> Segurança 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en-GB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Marcador de Posição do Número do Diapositivo 3">
            <a:extLst>
              <a:ext uri="{FF2B5EF4-FFF2-40B4-BE49-F238E27FC236}">
                <a16:creationId xmlns:a16="http://schemas.microsoft.com/office/drawing/2014/main" id="{D503071A-493F-4393-8E6B-17636333D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4C04DDE-876A-4EB2-958E-29001D950A2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9699" name="Rectangle 1026">
            <a:extLst>
              <a:ext uri="{FF2B5EF4-FFF2-40B4-BE49-F238E27FC236}">
                <a16:creationId xmlns:a16="http://schemas.microsoft.com/office/drawing/2014/main" id="{56AFE34B-DA8E-499E-8585-8532444C411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476250"/>
            <a:ext cx="7793037" cy="1143000"/>
          </a:xfrm>
        </p:spPr>
        <p:txBody>
          <a:bodyPr/>
          <a:lstStyle/>
          <a:p>
            <a:pPr algn="ctr" eaLnBrk="1" hangingPunct="1"/>
            <a:r>
              <a:rPr lang="pt-PT" altLang="en-US" sz="3000" b="1"/>
              <a:t>O Estado de bem-estar </a:t>
            </a:r>
            <a:endParaRPr lang="en-GB" altLang="en-US" sz="3000" b="1"/>
          </a:p>
        </p:txBody>
      </p:sp>
      <p:sp>
        <p:nvSpPr>
          <p:cNvPr id="21507" name="Rectangle 1027">
            <a:extLst>
              <a:ext uri="{FF2B5EF4-FFF2-40B4-BE49-F238E27FC236}">
                <a16:creationId xmlns:a16="http://schemas.microsoft.com/office/drawing/2014/main" id="{369F892F-D8B0-4F53-8D96-C04A22906B6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39738" y="2133600"/>
            <a:ext cx="8380412" cy="41148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defRPr/>
            </a:pPr>
            <a:r>
              <a:rPr lang="pt-PT" altLang="en-US" sz="2000" dirty="0"/>
              <a:t>Para a </a:t>
            </a:r>
            <a:r>
              <a:rPr lang="pt-PT" altLang="en-US" sz="2000" b="1" dirty="0"/>
              <a:t>conceção de Estado de Bem-estar</a:t>
            </a:r>
            <a:r>
              <a:rPr lang="pt-PT" altLang="en-US" sz="2000" dirty="0"/>
              <a:t>:</a:t>
            </a:r>
            <a:endParaRPr lang="pt-PT" altLang="en-US" sz="1000" dirty="0"/>
          </a:p>
          <a:p>
            <a:pPr marL="742950" lvl="1" indent="-285750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PT" altLang="en-US" sz="1400" b="1" dirty="0"/>
              <a:t>Se os mercados forem competitivos</a:t>
            </a:r>
            <a:r>
              <a:rPr lang="pt-PT" altLang="en-US" sz="1400" dirty="0"/>
              <a:t>: bom mecanismo de transmissão de informação entre agentes económicos (</a:t>
            </a:r>
            <a:r>
              <a:rPr lang="pt-PT" altLang="en-US" sz="1400" b="1" dirty="0">
                <a:solidFill>
                  <a:schemeClr val="tx2"/>
                </a:solidFill>
              </a:rPr>
              <a:t>afectação eficiente de recursos</a:t>
            </a:r>
            <a:r>
              <a:rPr lang="pt-PT" altLang="en-US" sz="1400" dirty="0"/>
              <a:t>)</a:t>
            </a:r>
          </a:p>
          <a:p>
            <a:pPr marL="742950" lvl="1" indent="-285750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PT" altLang="en-US" sz="1400" dirty="0"/>
              <a:t>No entanto, </a:t>
            </a:r>
            <a:r>
              <a:rPr lang="pt-PT" altLang="en-US" sz="1400" b="1" dirty="0"/>
              <a:t>não constituem um processo plenamente justo, e podem (</a:t>
            </a:r>
            <a:r>
              <a:rPr lang="pt-PT" altLang="en-US" sz="1400" b="1" dirty="0" err="1"/>
              <a:t>re</a:t>
            </a:r>
            <a:r>
              <a:rPr lang="pt-PT" altLang="en-US" sz="1400" b="1" dirty="0"/>
              <a:t>)produzir enormes desigualdades</a:t>
            </a:r>
          </a:p>
          <a:p>
            <a:pPr marL="457200" lvl="1" indent="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pt-PT" altLang="en-US" sz="1400" b="1" dirty="0"/>
          </a:p>
          <a:p>
            <a:pPr marL="304800" indent="-285750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1800" b="1" dirty="0"/>
              <a:t>O Estado intervem em </a:t>
            </a:r>
            <a:r>
              <a:rPr lang="en-GB" altLang="en-US" sz="1800" b="1" dirty="0" err="1"/>
              <a:t>três</a:t>
            </a:r>
            <a:r>
              <a:rPr lang="en-GB" altLang="en-US" sz="1800" b="1" dirty="0"/>
              <a:t> </a:t>
            </a:r>
            <a:r>
              <a:rPr lang="en-GB" altLang="en-US" sz="1800" b="1" dirty="0" err="1"/>
              <a:t>direções</a:t>
            </a:r>
            <a:r>
              <a:rPr lang="en-GB" altLang="en-US" sz="1800" b="1" dirty="0"/>
              <a:t>: </a:t>
            </a:r>
          </a:p>
          <a:p>
            <a:pPr marL="742950" lvl="1" indent="-388938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pt-PT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Garantindo aos indivíduos/famílias um rendimento mínimo independente do valor de mercado da sua propriedade.</a:t>
            </a:r>
          </a:p>
          <a:p>
            <a:pPr marL="742950" lvl="1" indent="-388938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388938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pt-PT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Diminuindo a extensão da insegurança, permitindo aos indivíduos e famílias fazerem face a contingências sociais. </a:t>
            </a:r>
          </a:p>
          <a:p>
            <a:pPr marL="742950" lvl="1" indent="-388938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pt-PT" alt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388938" algn="just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pt-PT" altLang="en-US" sz="1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pt-PT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Assegurando que a todos os cidadãos seja oferecido um certo tipo de serviços sociais.</a:t>
            </a:r>
          </a:p>
          <a:p>
            <a:pPr marL="19050" indent="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GB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Marcador de Posição do Número do Diapositivo 3">
            <a:extLst>
              <a:ext uri="{FF2B5EF4-FFF2-40B4-BE49-F238E27FC236}">
                <a16:creationId xmlns:a16="http://schemas.microsoft.com/office/drawing/2014/main" id="{C110DE67-ECDD-47B1-96CA-47DDDF0C2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5560CFB-898F-47B8-895C-78ED6EED9D55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16607E1-0B33-4074-B2D4-3FA252D6FCC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pt-PT" altLang="en-US" sz="3000" b="1"/>
              <a:t>O Estado de bem estar (2)</a:t>
            </a:r>
            <a:endParaRPr lang="en-GB" altLang="en-US" sz="3000" b="1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2F8D2E5-B480-4B6B-97D8-901A55D1AD7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205038"/>
            <a:ext cx="8280400" cy="4114800"/>
          </a:xfrm>
        </p:spPr>
        <p:txBody>
          <a:bodyPr/>
          <a:lstStyle/>
          <a:p>
            <a:pPr marL="342900" indent="-342900" eaLnBrk="1" hangingPunct="1">
              <a:lnSpc>
                <a:spcPct val="115000"/>
              </a:lnSpc>
              <a:spcAft>
                <a:spcPct val="15000"/>
              </a:spcAft>
            </a:pPr>
            <a:r>
              <a:rPr lang="pt-PT" altLang="en-US" sz="2100" b="1"/>
              <a:t>A razão essencial do Estado de bem-estar é a </a:t>
            </a:r>
            <a:r>
              <a:rPr lang="pt-PT" altLang="en-US" sz="2100" b="1">
                <a:solidFill>
                  <a:srgbClr val="008000"/>
                </a:solidFill>
              </a:rPr>
              <a:t>função distribuição</a:t>
            </a:r>
            <a:r>
              <a:rPr lang="pt-PT" altLang="en-US" sz="2100"/>
              <a:t>, assegurada a </a:t>
            </a:r>
            <a:r>
              <a:rPr lang="pt-PT" altLang="en-US" sz="2100" b="1">
                <a:solidFill>
                  <a:srgbClr val="990000"/>
                </a:solidFill>
              </a:rPr>
              <a:t>dois níveis distintos:</a:t>
            </a:r>
          </a:p>
          <a:p>
            <a:pPr marL="742950" lvl="1" indent="-285750" eaLnBrk="1" hangingPunct="1">
              <a:spcAft>
                <a:spcPct val="25000"/>
              </a:spcAft>
            </a:pPr>
            <a:r>
              <a:rPr lang="pt-PT" altLang="en-US" sz="2000" b="1"/>
              <a:t>Redistribuição de rendimento</a:t>
            </a:r>
            <a:r>
              <a:rPr lang="pt-PT" altLang="en-US" sz="2000"/>
              <a:t> </a:t>
            </a:r>
          </a:p>
          <a:p>
            <a:pPr marL="742950" lvl="1" indent="-285750" eaLnBrk="1" hangingPunct="1"/>
            <a:r>
              <a:rPr lang="pt-PT" altLang="en-US" sz="2000" b="1"/>
              <a:t>Fornecimento de bens e serviços básicos ou primários (de mérito)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Marcador de Posição do Número do Diapositivo 3">
            <a:extLst>
              <a:ext uri="{FF2B5EF4-FFF2-40B4-BE49-F238E27FC236}">
                <a16:creationId xmlns:a16="http://schemas.microsoft.com/office/drawing/2014/main" id="{893A27CD-4857-45BE-94D0-4C46AF630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8FD42BB-14A8-46AD-A8A5-8E3B9F6C499D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5B954DC-C1A3-416F-82BA-36F6E343F33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57313" y="476250"/>
            <a:ext cx="7793037" cy="1143000"/>
          </a:xfrm>
        </p:spPr>
        <p:txBody>
          <a:bodyPr/>
          <a:lstStyle/>
          <a:p>
            <a:pPr algn="ctr" eaLnBrk="1" hangingPunct="1"/>
            <a:r>
              <a:rPr lang="pt-PT" altLang="en-US" sz="3000" b="1">
                <a:cs typeface="Times New Roman" panose="02020603050405020304" pitchFamily="18" charset="0"/>
              </a:rPr>
              <a:t>O Estado imperfeito (1)</a:t>
            </a:r>
            <a:endParaRPr lang="en-US" altLang="en-US" sz="3000" b="1">
              <a:cs typeface="Times New Roman" panose="02020603050405020304" pitchFamily="18" charset="0"/>
            </a:endParaRP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E5FE221-33C0-4E26-BEF6-3AA24F6C9FB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017713"/>
            <a:ext cx="8704263" cy="4114800"/>
          </a:xfrm>
        </p:spPr>
        <p:txBody>
          <a:bodyPr/>
          <a:lstStyle/>
          <a:p>
            <a:pPr marL="342900" indent="-342900" algn="just" eaLnBrk="1" hangingPunct="1">
              <a:lnSpc>
                <a:spcPct val="125000"/>
              </a:lnSpc>
            </a:pPr>
            <a:r>
              <a:rPr lang="pt-PT" altLang="en-US" sz="2100" b="1">
                <a:cs typeface="Times New Roman" panose="02020603050405020304" pitchFamily="18" charset="0"/>
              </a:rPr>
              <a:t>Abordagem positiva da atuação do Estado:</a:t>
            </a:r>
          </a:p>
          <a:p>
            <a:pPr marL="342900" indent="-3429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PT" altLang="en-US" sz="1900">
              <a:cs typeface="Times New Roman" panose="02020603050405020304" pitchFamily="18" charset="0"/>
            </a:endParaRPr>
          </a:p>
          <a:p>
            <a:pPr marL="742950" lvl="1" indent="-285750" algn="just" eaLnBrk="1" hangingPunct="1">
              <a:lnSpc>
                <a:spcPct val="80000"/>
              </a:lnSpc>
              <a:spcAft>
                <a:spcPct val="25000"/>
              </a:spcAft>
            </a:pPr>
            <a:r>
              <a:rPr lang="pt-PT" altLang="en-US" sz="2000">
                <a:cs typeface="Times New Roman" panose="02020603050405020304" pitchFamily="18" charset="0"/>
              </a:rPr>
              <a:t>Será que o Estado prossegue sempre o </a:t>
            </a:r>
            <a:r>
              <a:rPr lang="pt-PT" altLang="en-US" sz="2000" i="1">
                <a:cs typeface="Times New Roman" panose="02020603050405020304" pitchFamily="18" charset="0"/>
              </a:rPr>
              <a:t>interesse público</a:t>
            </a:r>
            <a:r>
              <a:rPr lang="pt-PT" altLang="en-US" sz="2000">
                <a:cs typeface="Times New Roman" panose="02020603050405020304" pitchFamily="18" charset="0"/>
              </a:rPr>
              <a:t>?</a:t>
            </a:r>
          </a:p>
          <a:p>
            <a:pPr marL="1143000" lvl="2" indent="-228600" eaLnBrk="1" hangingPunct="1">
              <a:spcAft>
                <a:spcPct val="25000"/>
              </a:spcAft>
            </a:pPr>
            <a:r>
              <a:rPr lang="pt-PT" altLang="en-US" sz="1800">
                <a:cs typeface="Times New Roman" panose="02020603050405020304" pitchFamily="18" charset="0"/>
              </a:rPr>
              <a:t>Há autores que defendem que os cidadãos, quer na </a:t>
            </a:r>
            <a:r>
              <a:rPr lang="pt-PT" altLang="en-US" sz="1800" b="1">
                <a:solidFill>
                  <a:srgbClr val="CC3300"/>
                </a:solidFill>
                <a:cs typeface="Times New Roman" panose="02020603050405020304" pitchFamily="18" charset="0"/>
              </a:rPr>
              <a:t>esfera privada</a:t>
            </a:r>
            <a:r>
              <a:rPr lang="pt-PT" altLang="en-US" sz="1800">
                <a:cs typeface="Times New Roman" panose="02020603050405020304" pitchFamily="18" charset="0"/>
              </a:rPr>
              <a:t> (dos mercados) quer na </a:t>
            </a:r>
            <a:r>
              <a:rPr lang="pt-PT" altLang="en-US" sz="1800" b="1">
                <a:solidFill>
                  <a:srgbClr val="0000FF"/>
                </a:solidFill>
                <a:cs typeface="Times New Roman" panose="02020603050405020304" pitchFamily="18" charset="0"/>
              </a:rPr>
              <a:t>esfera pública</a:t>
            </a:r>
            <a:r>
              <a:rPr lang="pt-PT" altLang="en-US" sz="1800">
                <a:cs typeface="Times New Roman" panose="02020603050405020304" pitchFamily="18" charset="0"/>
              </a:rPr>
              <a:t>, defendem essencialmente os </a:t>
            </a:r>
            <a:r>
              <a:rPr lang="pt-PT" altLang="en-US" sz="1800" b="1">
                <a:cs typeface="Times New Roman" panose="02020603050405020304" pitchFamily="18" charset="0"/>
              </a:rPr>
              <a:t>seus interesses </a:t>
            </a:r>
            <a:endParaRPr lang="pt-PT" altLang="en-US" sz="1800" b="1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1143000" lvl="2" indent="-228600" eaLnBrk="1" hangingPunct="1"/>
            <a:r>
              <a:rPr lang="pt-PT" altLang="en-US" sz="1800">
                <a:cs typeface="Times New Roman" panose="02020603050405020304" pitchFamily="18" charset="0"/>
              </a:rPr>
              <a:t>Esta posição conduz a uma visão crítica e algo negativa do Estado</a:t>
            </a:r>
            <a:endParaRPr lang="en-GB" altLang="en-US" sz="180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o Número do Diapositivo 5">
            <a:extLst>
              <a:ext uri="{FF2B5EF4-FFF2-40B4-BE49-F238E27FC236}">
                <a16:creationId xmlns:a16="http://schemas.microsoft.com/office/drawing/2014/main" id="{EB430EEA-0C34-498B-98C2-E914CF5BE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A58BABC-CF18-4FCC-A77E-352E1286CA5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6482D9F-F811-4C9E-8E45-0E82814BF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Definição de </a:t>
            </a:r>
            <a:r>
              <a:rPr lang="pt-PT" altLang="en-US" sz="3200" b="1" i="1">
                <a:latin typeface="Tahoma" panose="020B0604030504040204" pitchFamily="34" charset="0"/>
              </a:rPr>
              <a:t>Economia</a:t>
            </a:r>
            <a:endParaRPr lang="en-US" altLang="en-US" sz="3200" b="1" i="1">
              <a:latin typeface="Tahoma" panose="020B0604030504040204" pitchFamily="34" charset="0"/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C4B0DA2-28FB-47B6-800B-3CEC1F1FB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893050" cy="4267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2000" b="1" dirty="0">
                <a:latin typeface="Tahoma" panose="020B0604030504040204" pitchFamily="34" charset="0"/>
              </a:rPr>
              <a:t>A </a:t>
            </a:r>
            <a:r>
              <a:rPr lang="pt-PT" altLang="en-US" sz="2000" b="1" i="1" dirty="0">
                <a:latin typeface="Tahoma" panose="020B0604030504040204" pitchFamily="34" charset="0"/>
              </a:rPr>
              <a:t>ECONOMIA</a:t>
            </a:r>
            <a:r>
              <a:rPr lang="pt-PT" altLang="en-US" sz="2000" b="1" dirty="0">
                <a:latin typeface="Tahoma" panose="020B0604030504040204" pitchFamily="34" charset="0"/>
              </a:rPr>
              <a:t> estuda a forma como </a:t>
            </a:r>
            <a:r>
              <a:rPr lang="pt-PT" altLang="en-US" sz="1800" b="1" dirty="0">
                <a:latin typeface="Tahoma" panose="020B0604030504040204" pitchFamily="34" charset="0"/>
              </a:rPr>
              <a:t>se podem usar os</a:t>
            </a:r>
            <a:r>
              <a:rPr lang="pt-PT" altLang="en-US" sz="1800" b="1" dirty="0">
                <a:solidFill>
                  <a:schemeClr val="accent2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600" b="1" dirty="0">
                <a:solidFill>
                  <a:srgbClr val="0000FF"/>
                </a:solidFill>
                <a:latin typeface="Tahoma" panose="020B0604030504040204" pitchFamily="34" charset="0"/>
              </a:rPr>
              <a:t>RECURSOS ESCASSOS</a:t>
            </a:r>
            <a:endParaRPr lang="pt-PT" altLang="en-US" sz="1600" b="1" dirty="0"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pt-PT" altLang="en-US" sz="1800" b="1" dirty="0">
                <a:solidFill>
                  <a:schemeClr val="tx2"/>
                </a:solidFill>
                <a:latin typeface="Tahoma" panose="020B0604030504040204" pitchFamily="34" charset="0"/>
              </a:rPr>
              <a:t>Para </a:t>
            </a:r>
            <a:r>
              <a:rPr lang="pt-PT" altLang="en-US" sz="1600" b="1" dirty="0">
                <a:solidFill>
                  <a:schemeClr val="accent2"/>
                </a:solidFill>
                <a:latin typeface="Tahoma" panose="020B0604030504040204" pitchFamily="34" charset="0"/>
              </a:rPr>
              <a:t>PRODUZIR</a:t>
            </a:r>
            <a:r>
              <a:rPr lang="pt-PT" altLang="en-US" sz="1800" b="1" dirty="0">
                <a:latin typeface="Tahoma" panose="020B0604030504040204" pitchFamily="34" charset="0"/>
              </a:rPr>
              <a:t> diferentes bens e serviços  (usos alternativos) </a:t>
            </a:r>
          </a:p>
          <a:p>
            <a:pPr algn="just" eaLnBrk="1" hangingPunct="1"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E de como os </a:t>
            </a:r>
            <a:r>
              <a:rPr lang="pt-PT" altLang="en-US" sz="1600" b="1" dirty="0">
                <a:solidFill>
                  <a:srgbClr val="008000"/>
                </a:solidFill>
                <a:latin typeface="Tahoma" panose="020B0604030504040204" pitchFamily="34" charset="0"/>
              </a:rPr>
              <a:t>DISTRIBUIR</a:t>
            </a:r>
            <a:r>
              <a:rPr lang="pt-PT" altLang="en-US" sz="1800" b="1" dirty="0">
                <a:solidFill>
                  <a:srgbClr val="008000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800" b="1" dirty="0">
                <a:latin typeface="Tahoma" panose="020B0604030504040204" pitchFamily="34" charset="0"/>
              </a:rPr>
              <a:t>entre os indivíduos de forma a maximizar o seu bem estar</a:t>
            </a:r>
          </a:p>
          <a:p>
            <a:pPr marL="930275" lvl="2" indent="-354013" algn="just" eaLnBrk="1" hangingPunct="1">
              <a:lnSpc>
                <a:spcPct val="125000"/>
              </a:lnSpc>
              <a:buFont typeface="Wingdings" panose="05000000000000000000" pitchFamily="2" charset="2"/>
              <a:buNone/>
              <a:defRPr/>
            </a:pPr>
            <a:endParaRPr lang="pt-PT" altLang="en-US" sz="1700" b="1" dirty="0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PT" altLang="en-US" sz="1800" b="1" dirty="0">
                <a:latin typeface="Tahoma" panose="020B0604030504040204" pitchFamily="34" charset="0"/>
              </a:rPr>
              <a:t>Desta definição resultam duas</a:t>
            </a:r>
            <a:r>
              <a:rPr lang="pt-PT" altLang="en-US" sz="1800" b="1" u="sng" dirty="0">
                <a:latin typeface="Tahoma" panose="020B0604030504040204" pitchFamily="34" charset="0"/>
              </a:rPr>
              <a:t> interrogações</a:t>
            </a:r>
            <a:r>
              <a:rPr lang="pt-PT" altLang="en-US" sz="1800" b="1" dirty="0">
                <a:latin typeface="Tahoma" panose="020B0604030504040204" pitchFamily="34" charset="0"/>
              </a:rPr>
              <a:t>: </a:t>
            </a:r>
          </a:p>
          <a:p>
            <a:pPr marL="533400" lvl="1" indent="-354013" eaLnBrk="1" hangingPunct="1">
              <a:lnSpc>
                <a:spcPct val="125000"/>
              </a:lnSpc>
              <a:defRPr/>
            </a:pPr>
            <a:r>
              <a:rPr lang="pt-PT" altLang="en-US" sz="1400" b="1" dirty="0">
                <a:latin typeface="Tahoma" panose="020B0604030504040204" pitchFamily="34" charset="0"/>
              </a:rPr>
              <a:t>O que são os </a:t>
            </a:r>
            <a:r>
              <a:rPr lang="pt-PT" altLang="en-US" sz="1400" b="1" dirty="0">
                <a:solidFill>
                  <a:srgbClr val="008000"/>
                </a:solidFill>
                <a:latin typeface="Tahoma" panose="020B0604030504040204" pitchFamily="34" charset="0"/>
              </a:rPr>
              <a:t>RECURSOS</a:t>
            </a:r>
            <a:r>
              <a:rPr lang="pt-PT" altLang="en-US" sz="1400" b="1" dirty="0">
                <a:latin typeface="Tahoma" panose="020B0604030504040204" pitchFamily="34" charset="0"/>
              </a:rPr>
              <a:t> de uma sociedade?</a:t>
            </a:r>
          </a:p>
          <a:p>
            <a:pPr marL="533400" lvl="1" indent="-354013" eaLnBrk="1" hangingPunct="1">
              <a:lnSpc>
                <a:spcPct val="125000"/>
              </a:lnSpc>
              <a:defRPr/>
            </a:pPr>
            <a:r>
              <a:rPr lang="pt-PT" altLang="en-US" sz="1400" b="1" dirty="0">
                <a:latin typeface="Tahoma" panose="020B0604030504040204" pitchFamily="34" charset="0"/>
              </a:rPr>
              <a:t>Quais são as </a:t>
            </a:r>
            <a:r>
              <a:rPr lang="pt-PT" altLang="en-US" sz="1400" b="1" dirty="0">
                <a:solidFill>
                  <a:srgbClr val="002060"/>
                </a:solidFill>
                <a:latin typeface="Tahoma" panose="020B0604030504040204" pitchFamily="34" charset="0"/>
              </a:rPr>
              <a:t>CONSEQUÊNCIAS DA ESCASSEZ</a:t>
            </a:r>
            <a:r>
              <a:rPr lang="pt-PT" altLang="en-US" sz="1400" b="1" dirty="0">
                <a:latin typeface="Tahoma" panose="020B0604030504040204" pitchFamily="34" charset="0"/>
              </a:rPr>
              <a:t>?</a:t>
            </a:r>
            <a:endParaRPr lang="en-US" altLang="en-US" sz="1400" b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Marcador de Posição do Número do Diapositivo 3">
            <a:extLst>
              <a:ext uri="{FF2B5EF4-FFF2-40B4-BE49-F238E27FC236}">
                <a16:creationId xmlns:a16="http://schemas.microsoft.com/office/drawing/2014/main" id="{943D3AC3-B355-49A7-A7B3-7D9EE8898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2D41387-99FF-4A51-B18D-F3B20F3F2452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BC79746-CE6B-4B9D-BB59-78051B73817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476250"/>
            <a:ext cx="7793038" cy="1143000"/>
          </a:xfrm>
        </p:spPr>
        <p:txBody>
          <a:bodyPr/>
          <a:lstStyle/>
          <a:p>
            <a:pPr algn="ctr" eaLnBrk="1" hangingPunct="1"/>
            <a:r>
              <a:rPr lang="pt-PT" altLang="en-US" sz="2500" b="1">
                <a:cs typeface="Times New Roman" panose="02020603050405020304" pitchFamily="18" charset="0"/>
              </a:rPr>
              <a:t>O Estado imperfeito (2)</a:t>
            </a:r>
            <a:endParaRPr lang="en-GB" altLang="en-US" sz="2500" b="1">
              <a:cs typeface="Times New Roman" panose="02020603050405020304" pitchFamily="18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8293C5E-BA05-49A3-AFE6-D83B9FDBF2F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916113"/>
            <a:ext cx="8421688" cy="4403725"/>
          </a:xfrm>
        </p:spPr>
        <p:txBody>
          <a:bodyPr/>
          <a:lstStyle/>
          <a:p>
            <a:pPr marL="342900" indent="-342900" eaLnBrk="1" hangingPunct="1"/>
            <a:r>
              <a:rPr lang="pt-PT" altLang="en-US" sz="2100" b="1"/>
              <a:t>O Estado ao serviço dos interesses</a:t>
            </a:r>
            <a:r>
              <a:rPr lang="pt-PT" altLang="en-US" sz="2100"/>
              <a:t>, ou os chamados </a:t>
            </a:r>
            <a:r>
              <a:rPr lang="pt-PT" altLang="en-US" sz="2100" b="1">
                <a:solidFill>
                  <a:srgbClr val="0000FF"/>
                </a:solidFill>
              </a:rPr>
              <a:t>fracassos do governo</a:t>
            </a:r>
            <a:r>
              <a:rPr lang="pt-PT" altLang="en-US" sz="2100"/>
              <a:t>:</a:t>
            </a:r>
          </a:p>
          <a:p>
            <a:pPr marL="342900" indent="-342900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endParaRPr lang="pt-PT" altLang="en-US" sz="210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PT" altLang="en-US" sz="2000" b="1"/>
              <a:t>Procura de rendas (</a:t>
            </a:r>
            <a:r>
              <a:rPr lang="pt-PT" altLang="en-US" sz="2000" b="1" i="1"/>
              <a:t>rent seeking):</a:t>
            </a:r>
            <a:r>
              <a:rPr lang="pt-PT" altLang="en-US" sz="2000" i="1"/>
              <a:t> </a:t>
            </a:r>
            <a:r>
              <a:rPr lang="pt-PT" altLang="en-US" sz="2000"/>
              <a:t>favorecimentos especiais a alguns agentes (ex: certos subsídios ou benefícios fiscais).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PT" altLang="en-US" sz="1000"/>
          </a:p>
          <a:p>
            <a:pPr marL="742950" lvl="1" indent="-285750" eaLnBrk="1" hangingPunct="1">
              <a:lnSpc>
                <a:spcPct val="35000"/>
              </a:lnSpc>
              <a:buFont typeface="Wingdings" panose="05000000000000000000" pitchFamily="2" charset="2"/>
              <a:buNone/>
            </a:pPr>
            <a:r>
              <a:rPr lang="pt-PT" altLang="en-US" sz="1700"/>
              <a:t>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pt-PT" altLang="en-US" sz="2000" b="1"/>
              <a:t>Ciclos político-económicos:</a:t>
            </a:r>
            <a:r>
              <a:rPr lang="pt-PT" altLang="en-US" sz="2000"/>
              <a:t> decisões políticas sujeitas aos ciclos eleitorais.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PT" altLang="en-US" sz="700"/>
          </a:p>
          <a:p>
            <a:pPr marL="742950" lvl="1" indent="-2857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Marcador de Posição do Número do Diapositivo 5">
            <a:extLst>
              <a:ext uri="{FF2B5EF4-FFF2-40B4-BE49-F238E27FC236}">
                <a16:creationId xmlns:a16="http://schemas.microsoft.com/office/drawing/2014/main" id="{0057C7F0-4E87-4E72-B785-C2DA8F3B8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5062931-B6FE-4F92-8559-A85A3F76EF32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939EC54-B1B7-4565-9F42-365F7F3D2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2800" b="1"/>
              <a:t>Funções do Estado (I)</a:t>
            </a:r>
            <a:endParaRPr lang="en-US" altLang="en-US" sz="2800" b="1"/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6CB0D81-8EDF-46D6-84B5-902FE809B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400" b="1"/>
              <a:t>Segundo Musgrave: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400" b="1"/>
          </a:p>
          <a:p>
            <a:pPr lvl="1" eaLnBrk="1" hangingPunct="1"/>
            <a:r>
              <a:rPr lang="pt-PT" altLang="en-US" sz="2000" b="1"/>
              <a:t>Função Afetação</a:t>
            </a:r>
          </a:p>
          <a:p>
            <a:pPr lvl="1" eaLnBrk="1" hangingPunct="1"/>
            <a:r>
              <a:rPr lang="pt-PT" altLang="en-US" sz="2000" b="1"/>
              <a:t>Função Distribuição</a:t>
            </a:r>
          </a:p>
          <a:p>
            <a:pPr lvl="1" eaLnBrk="1" hangingPunct="1"/>
            <a:r>
              <a:rPr lang="pt-PT" altLang="en-US" sz="2000" b="1"/>
              <a:t>Função Estabilização</a:t>
            </a:r>
            <a:endParaRPr lang="en-US" altLang="en-US" sz="2000" b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Marcador de Posição do Número do Diapositivo 3">
            <a:extLst>
              <a:ext uri="{FF2B5EF4-FFF2-40B4-BE49-F238E27FC236}">
                <a16:creationId xmlns:a16="http://schemas.microsoft.com/office/drawing/2014/main" id="{506AA9E3-2D3A-4291-8361-1C9E24C6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932D8DF-6365-498E-8E75-AC013C1D5E6B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95052670-AE16-4D64-9633-40E844EC37F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altLang="en-US" sz="2500" b="1"/>
              <a:t>Cont.</a:t>
            </a:r>
            <a:endParaRPr lang="en-GB" altLang="en-US" sz="2500" b="1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0594EBE-913C-481D-B916-E245D98B64C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989138"/>
            <a:ext cx="8496300" cy="4330700"/>
          </a:xfrm>
        </p:spPr>
        <p:txBody>
          <a:bodyPr/>
          <a:lstStyle/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pt-PT" altLang="en-US" sz="2600" b="1"/>
              <a:t>A. Óptica microeconómica</a:t>
            </a:r>
          </a:p>
          <a:p>
            <a:pPr marL="742950" lvl="1" indent="-285750" eaLnBrk="1" hangingPunct="1">
              <a:buFont typeface="Wingdings" panose="05000000000000000000" pitchFamily="2" charset="2"/>
              <a:buNone/>
            </a:pPr>
            <a:r>
              <a:rPr lang="pt-PT" altLang="en-US" b="1">
                <a:solidFill>
                  <a:srgbClr val="A50021"/>
                </a:solidFill>
              </a:rPr>
              <a:t>1. Afetação</a:t>
            </a:r>
          </a:p>
          <a:p>
            <a:pPr marL="1143000" lvl="2" indent="-228600" eaLnBrk="1" hangingPunct="1"/>
            <a:r>
              <a:rPr lang="pt-PT" altLang="en-US" sz="2000" b="1"/>
              <a:t> </a:t>
            </a:r>
            <a:r>
              <a:rPr lang="pt-PT" altLang="en-US" sz="2000" b="1">
                <a:solidFill>
                  <a:srgbClr val="0000FF"/>
                </a:solidFill>
              </a:rPr>
              <a:t>Promover a afetação eficiente de recursos</a:t>
            </a:r>
            <a:endParaRPr lang="pt-PT" altLang="en-US"/>
          </a:p>
          <a:p>
            <a:pPr marL="1600200" lvl="3" indent="-228600" algn="just" eaLnBrk="1" hangingPunct="1">
              <a:lnSpc>
                <a:spcPct val="115000"/>
              </a:lnSpc>
              <a:spcBef>
                <a:spcPct val="35000"/>
              </a:spcBef>
            </a:pPr>
            <a:r>
              <a:rPr lang="pt-PT" altLang="en-US"/>
              <a:t>Ultrapassar os </a:t>
            </a:r>
            <a:r>
              <a:rPr lang="pt-PT" altLang="en-US" b="1">
                <a:solidFill>
                  <a:schemeClr val="tx2"/>
                </a:solidFill>
              </a:rPr>
              <a:t>fracassos do mercado</a:t>
            </a:r>
            <a:r>
              <a:rPr lang="pt-PT" altLang="en-US"/>
              <a:t> (</a:t>
            </a:r>
            <a:r>
              <a:rPr lang="pt-PT" altLang="en-US" i="1"/>
              <a:t>provisão</a:t>
            </a:r>
            <a:r>
              <a:rPr lang="pt-PT" altLang="en-US"/>
              <a:t> </a:t>
            </a:r>
            <a:r>
              <a:rPr lang="pt-PT" altLang="en-US" i="1"/>
              <a:t>de bens públicos</a:t>
            </a:r>
            <a:r>
              <a:rPr lang="pt-PT" altLang="en-US"/>
              <a:t>, correção de</a:t>
            </a:r>
            <a:r>
              <a:rPr lang="pt-PT" altLang="en-US" i="1"/>
              <a:t> externalidades</a:t>
            </a:r>
            <a:r>
              <a:rPr lang="pt-PT" altLang="en-US"/>
              <a:t> e da </a:t>
            </a:r>
            <a:r>
              <a:rPr lang="pt-PT" altLang="en-US" i="1"/>
              <a:t>informação assimétrica</a:t>
            </a:r>
            <a:r>
              <a:rPr lang="pt-PT" altLang="en-US"/>
              <a:t>)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3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Marcador de Posição do Número do Diapositivo 3">
            <a:extLst>
              <a:ext uri="{FF2B5EF4-FFF2-40B4-BE49-F238E27FC236}">
                <a16:creationId xmlns:a16="http://schemas.microsoft.com/office/drawing/2014/main" id="{79E30B1F-6E69-48A4-A3B5-A1F375BBE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4D4B22B-93FE-41C7-8027-AFF46253D9C6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11E34E8-3345-4C1D-BE27-B0896F2044C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altLang="en-US" sz="2500" b="1"/>
              <a:t>Cont.</a:t>
            </a:r>
            <a:endParaRPr lang="en-GB" altLang="en-US" sz="2500" b="1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5C27E3B-F049-48DB-B07C-5C029B2D411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017713"/>
            <a:ext cx="8631238" cy="4114800"/>
          </a:xfrm>
        </p:spPr>
        <p:txBody>
          <a:bodyPr/>
          <a:lstStyle/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pt-PT" altLang="en-US" sz="2600" b="1"/>
              <a:t>A. Óptica microeconómica</a:t>
            </a:r>
          </a:p>
          <a:p>
            <a:pPr marL="742950" lvl="1" indent="-285750" eaLnBrk="1" hangingPunct="1">
              <a:buFont typeface="Wingdings" panose="05000000000000000000" pitchFamily="2" charset="2"/>
              <a:buNone/>
            </a:pPr>
            <a:r>
              <a:rPr lang="pt-PT" altLang="en-US" b="1">
                <a:solidFill>
                  <a:srgbClr val="A50021"/>
                </a:solidFill>
              </a:rPr>
              <a:t>2. Distribuição</a:t>
            </a:r>
          </a:p>
          <a:p>
            <a:pPr marL="1143000" lvl="2" indent="-228600" algn="just" eaLnBrk="1" hangingPunct="1"/>
            <a:r>
              <a:rPr lang="pt-PT" altLang="en-US" sz="2000" b="1">
                <a:solidFill>
                  <a:srgbClr val="0000FF"/>
                </a:solidFill>
                <a:cs typeface="Times New Roman" panose="02020603050405020304" pitchFamily="18" charset="0"/>
              </a:rPr>
              <a:t>Promover uma sociedade mais justa</a:t>
            </a:r>
            <a:endParaRPr lang="pt-PT" altLang="en-US" sz="2000" b="1">
              <a:solidFill>
                <a:srgbClr val="0000FF"/>
              </a:solidFill>
            </a:endParaRPr>
          </a:p>
          <a:p>
            <a:pPr marL="1600200" lvl="3" indent="-228600" eaLnBrk="1" hangingPunct="1">
              <a:lnSpc>
                <a:spcPct val="125000"/>
              </a:lnSpc>
            </a:pPr>
            <a:r>
              <a:rPr lang="pt-PT" altLang="en-US" sz="1800" b="1">
                <a:solidFill>
                  <a:schemeClr val="tx2"/>
                </a:solidFill>
                <a:cs typeface="Times New Roman" panose="02020603050405020304" pitchFamily="18" charset="0"/>
              </a:rPr>
              <a:t>Igualdade de oportunidades</a:t>
            </a:r>
            <a:r>
              <a:rPr lang="pt-PT" altLang="en-US" sz="1800">
                <a:cs typeface="Times New Roman" panose="02020603050405020304" pitchFamily="18" charset="0"/>
              </a:rPr>
              <a:t> –</a:t>
            </a:r>
            <a:r>
              <a:rPr lang="pt-PT" altLang="en-US" sz="1800"/>
              <a:t> assegurar a todos os cidadãos o acesso a certos bens e serviços considerados meritórios (</a:t>
            </a:r>
            <a:r>
              <a:rPr lang="pt-PT" altLang="en-US" sz="1800" i="1"/>
              <a:t>cuidados básicos de saúde, ensino básico</a:t>
            </a:r>
            <a:r>
              <a:rPr lang="pt-PT" altLang="en-US" sz="1800"/>
              <a:t>)</a:t>
            </a:r>
          </a:p>
          <a:p>
            <a:pPr marL="1600200" lvl="3" indent="-228600" algn="just" eaLnBrk="1" hangingPunct="1">
              <a:lnSpc>
                <a:spcPct val="125000"/>
              </a:lnSpc>
              <a:spcBef>
                <a:spcPct val="30000"/>
              </a:spcBef>
            </a:pPr>
            <a:r>
              <a:rPr lang="pt-PT" altLang="en-US" sz="1800" b="1">
                <a:solidFill>
                  <a:schemeClr val="tx2"/>
                </a:solidFill>
                <a:cs typeface="Times New Roman" panose="02020603050405020304" pitchFamily="18" charset="0"/>
              </a:rPr>
              <a:t>Desigualdade de rendimentos</a:t>
            </a:r>
            <a:r>
              <a:rPr lang="pt-PT" altLang="en-US" sz="1800">
                <a:cs typeface="Times New Roman" panose="02020603050405020304" pitchFamily="18" charset="0"/>
              </a:rPr>
              <a:t> - alterar a distribuição de rendimentos resultante do mercado</a:t>
            </a:r>
            <a:endParaRPr lang="en-GB" altLang="en-US" sz="18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3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Posição do Número do Diapositivo 3">
            <a:extLst>
              <a:ext uri="{FF2B5EF4-FFF2-40B4-BE49-F238E27FC236}">
                <a16:creationId xmlns:a16="http://schemas.microsoft.com/office/drawing/2014/main" id="{F27CD456-B63C-40D5-BD26-FEA1800E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033BCA7-B809-4A14-8EE1-6E24A70389FC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7BFFC3F-1C2D-4BC1-8462-BFC697FDF99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PT" altLang="en-US" sz="2500" b="1" dirty="0"/>
              <a:t>Cont.</a:t>
            </a:r>
            <a:endParaRPr lang="en-GB" altLang="en-US" sz="2500" b="1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75208FE-C889-4719-8398-A93824DD9C5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2133600"/>
            <a:ext cx="8135937" cy="4114800"/>
          </a:xfrm>
        </p:spPr>
        <p:txBody>
          <a:bodyPr/>
          <a:lstStyle/>
          <a:p>
            <a:pPr marL="342900" indent="-342900" eaLnBrk="1" hangingPunct="1">
              <a:buFont typeface="Wingdings" panose="05000000000000000000" pitchFamily="2" charset="2"/>
              <a:buNone/>
            </a:pPr>
            <a:r>
              <a:rPr lang="pt-PT" altLang="en-US" sz="2600" b="1" dirty="0"/>
              <a:t>B. </a:t>
            </a:r>
            <a:r>
              <a:rPr lang="pt-PT" altLang="en-US" sz="2600" b="1" dirty="0" err="1"/>
              <a:t>Óptica</a:t>
            </a:r>
            <a:r>
              <a:rPr lang="pt-PT" altLang="en-US" sz="2600" b="1" dirty="0"/>
              <a:t> macroeconómica</a:t>
            </a:r>
          </a:p>
          <a:p>
            <a:pPr marL="742950" lvl="1" indent="-285750" eaLnBrk="1" hangingPunct="1">
              <a:buFont typeface="Wingdings" panose="05000000000000000000" pitchFamily="2" charset="2"/>
              <a:buNone/>
            </a:pPr>
            <a:r>
              <a:rPr lang="pt-PT" altLang="en-US" b="1" dirty="0">
                <a:solidFill>
                  <a:srgbClr val="A50021"/>
                </a:solidFill>
              </a:rPr>
              <a:t>3. Estabilização</a:t>
            </a:r>
          </a:p>
          <a:p>
            <a:pPr marL="1143000" lvl="2" indent="-228600" eaLnBrk="1" hangingPunct="1">
              <a:spcAft>
                <a:spcPct val="25000"/>
              </a:spcAft>
            </a:pPr>
            <a:r>
              <a:rPr lang="pt-PT" altLang="en-US" sz="2000" b="1" dirty="0">
                <a:solidFill>
                  <a:srgbClr val="0000FF"/>
                </a:solidFill>
              </a:rPr>
              <a:t>Promover a estabilização macroeconómica </a:t>
            </a:r>
            <a:endParaRPr lang="pt-PT" altLang="en-US" sz="2000" dirty="0">
              <a:solidFill>
                <a:srgbClr val="0000FF"/>
              </a:solidFill>
            </a:endParaRPr>
          </a:p>
          <a:p>
            <a:pPr marL="2057400" lvl="4" indent="-228600" eaLnBrk="1" hangingPunct="1"/>
            <a:r>
              <a:rPr lang="pt-PT" altLang="en-US" sz="1800" b="1" dirty="0"/>
              <a:t>Crescimento económico e emprego</a:t>
            </a:r>
          </a:p>
          <a:p>
            <a:pPr marL="2057400" lvl="4" indent="-228600" eaLnBrk="1" hangingPunct="1"/>
            <a:r>
              <a:rPr lang="pt-PT" altLang="en-US" sz="1800" b="1" dirty="0"/>
              <a:t>Estabilidade dos preços</a:t>
            </a:r>
          </a:p>
          <a:p>
            <a:pPr marL="2057400" lvl="4" indent="-228600" eaLnBrk="1" hangingPunct="1"/>
            <a:r>
              <a:rPr lang="pt-PT" altLang="en-US" sz="1800" b="1" dirty="0"/>
              <a:t>Equilíbrio das contas externas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4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o Número do Diapositivo 5">
            <a:extLst>
              <a:ext uri="{FF2B5EF4-FFF2-40B4-BE49-F238E27FC236}">
                <a16:creationId xmlns:a16="http://schemas.microsoft.com/office/drawing/2014/main" id="{5903BF05-AC99-43FC-BF5B-AA8129035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1170AE4-DC90-41AC-893D-803C061E966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88AF345-0F57-4189-91D5-516C95427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2800" b="1">
                <a:latin typeface="Tahoma" panose="020B0604030504040204" pitchFamily="34" charset="0"/>
              </a:rPr>
              <a:t>Recursos, escassez e escolha: conceitos</a:t>
            </a:r>
            <a:endParaRPr lang="en-US" altLang="en-US" sz="2800" b="1">
              <a:latin typeface="Tahoma" panose="020B0604030504040204" pitchFamily="34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D4B2620-30F3-409B-A0DF-2DF21BA31E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spcAft>
                <a:spcPct val="50000"/>
              </a:spcAft>
              <a:buFont typeface="Wingdings" panose="05000000000000000000" pitchFamily="2" charset="2"/>
              <a:buNone/>
            </a:pPr>
            <a:r>
              <a:rPr lang="pt-PT" altLang="en-US" sz="2400" b="1">
                <a:solidFill>
                  <a:schemeClr val="folHlink"/>
                </a:solidFill>
                <a:latin typeface="Tahoma" panose="020B0604030504040204" pitchFamily="34" charset="0"/>
              </a:rPr>
              <a:t>Recursos</a:t>
            </a:r>
            <a:r>
              <a:rPr lang="pt-PT" altLang="en-US" sz="2400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2400">
                <a:latin typeface="Tahoma" panose="020B0604030504040204" pitchFamily="34" charset="0"/>
              </a:rPr>
              <a:t>de uma economia (</a:t>
            </a:r>
            <a:r>
              <a:rPr lang="pt-PT" altLang="en-US" sz="1600" b="1">
                <a:solidFill>
                  <a:srgbClr val="008000"/>
                </a:solidFill>
                <a:latin typeface="Tahoma" panose="020B0604030504040204" pitchFamily="34" charset="0"/>
              </a:rPr>
              <a:t>FATORES DE PRODUÇÃO</a:t>
            </a:r>
            <a:r>
              <a:rPr lang="pt-PT" altLang="en-US" sz="2400">
                <a:latin typeface="Tahoma" panose="020B0604030504040204" pitchFamily="34" charset="0"/>
              </a:rPr>
              <a:t>) que se destinam à produção de bens e serviços: </a:t>
            </a:r>
            <a:endParaRPr lang="en-US" altLang="en-US" sz="2400"/>
          </a:p>
          <a:p>
            <a:pPr lvl="1" eaLnBrk="1" hangingPunct="1">
              <a:spcAft>
                <a:spcPct val="25000"/>
              </a:spcAft>
            </a:pP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Recursos naturais</a:t>
            </a:r>
            <a:r>
              <a:rPr lang="pt-PT" altLang="en-US" sz="2000" b="1">
                <a:latin typeface="Tahoma" panose="020B0604030504040204" pitchFamily="34" charset="0"/>
              </a:rPr>
              <a:t> (terra, recursos energéticos e não energéticos)</a:t>
            </a:r>
            <a:endParaRPr lang="pt-PT" altLang="en-US" sz="2000">
              <a:latin typeface="Tahoma" panose="020B0604030504040204" pitchFamily="34" charset="0"/>
            </a:endParaRPr>
          </a:p>
          <a:p>
            <a:pPr lvl="1" eaLnBrk="1" hangingPunct="1">
              <a:spcAft>
                <a:spcPct val="25000"/>
              </a:spcAft>
            </a:pP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Recursos humanos</a:t>
            </a:r>
            <a:endParaRPr lang="pt-PT" altLang="en-US" sz="2000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Capital </a:t>
            </a:r>
            <a:r>
              <a:rPr lang="pt-PT" altLang="en-US" sz="2000" b="1">
                <a:latin typeface="Tahoma" panose="020B0604030504040204" pitchFamily="34" charset="0"/>
              </a:rPr>
              <a:t>(equipamentos, instalações, etc.)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Posição do Número do Diapositivo 5">
            <a:extLst>
              <a:ext uri="{FF2B5EF4-FFF2-40B4-BE49-F238E27FC236}">
                <a16:creationId xmlns:a16="http://schemas.microsoft.com/office/drawing/2014/main" id="{EDB2C109-ACE1-4B91-8DC6-29948679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2021A5B-8655-4EDA-BE0E-35A17DCBED6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98DFA7E-F233-4C03-ADDE-487A5969F6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Escassez e escolha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0528618-F896-451F-A8B1-80285E21D7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Aft>
                <a:spcPct val="20000"/>
              </a:spcAft>
            </a:pPr>
            <a:r>
              <a:rPr lang="pt-PT" altLang="en-US" sz="1800" b="1">
                <a:latin typeface="Tahoma" panose="020B0604030504040204" pitchFamily="34" charset="0"/>
              </a:rPr>
              <a:t>Os </a:t>
            </a:r>
            <a:r>
              <a:rPr lang="pt-PT" altLang="en-US" sz="1800" b="1">
                <a:solidFill>
                  <a:srgbClr val="0000FF"/>
                </a:solidFill>
                <a:latin typeface="Tahoma" panose="020B0604030504040204" pitchFamily="34" charset="0"/>
              </a:rPr>
              <a:t>recursos</a:t>
            </a:r>
            <a:r>
              <a:rPr lang="pt-PT" altLang="en-US" sz="1800" b="1">
                <a:latin typeface="Tahoma" panose="020B0604030504040204" pitchFamily="34" charset="0"/>
              </a:rPr>
              <a:t> existentes em cada momento numa economia são </a:t>
            </a:r>
            <a:r>
              <a:rPr lang="pt-PT" altLang="en-US" sz="1800" b="1">
                <a:solidFill>
                  <a:srgbClr val="CC3300"/>
                </a:solidFill>
                <a:latin typeface="Tahoma" panose="020B0604030504040204" pitchFamily="34" charset="0"/>
              </a:rPr>
              <a:t>insuficientes</a:t>
            </a:r>
            <a:r>
              <a:rPr lang="pt-PT" altLang="en-US" sz="1800" b="1">
                <a:latin typeface="Tahoma" panose="020B0604030504040204" pitchFamily="34" charset="0"/>
              </a:rPr>
              <a:t> para garantirem a </a:t>
            </a:r>
            <a:r>
              <a:rPr lang="pt-PT" altLang="en-US" sz="1800" b="1">
                <a:solidFill>
                  <a:srgbClr val="008000"/>
                </a:solidFill>
                <a:latin typeface="Tahoma" panose="020B0604030504040204" pitchFamily="34" charset="0"/>
              </a:rPr>
              <a:t>total satisfação</a:t>
            </a:r>
            <a:r>
              <a:rPr lang="pt-PT" altLang="en-US" sz="1800" b="1">
                <a:latin typeface="Tahoma" panose="020B0604030504040204" pitchFamily="34" charset="0"/>
              </a:rPr>
              <a:t> das vontades ou desejos de todos os indivíduos</a:t>
            </a:r>
          </a:p>
          <a:p>
            <a:pPr eaLnBrk="1" hangingPunct="1">
              <a:lnSpc>
                <a:spcPct val="115000"/>
              </a:lnSpc>
              <a:spcAft>
                <a:spcPct val="25000"/>
              </a:spcAft>
            </a:pPr>
            <a:r>
              <a:rPr lang="pt-PT" altLang="en-US" sz="1800">
                <a:latin typeface="Tahoma" panose="020B0604030504040204" pitchFamily="34" charset="0"/>
              </a:rPr>
              <a:t>Cada sociedade tem de fazer o melhor uso dos seus recursos escassos: </a:t>
            </a:r>
            <a:r>
              <a:rPr lang="pt-PT" altLang="en-US" sz="1800" b="1">
                <a:solidFill>
                  <a:schemeClr val="accent2"/>
                </a:solidFill>
                <a:latin typeface="Tahoma" panose="020B0604030504040204" pitchFamily="34" charset="0"/>
              </a:rPr>
              <a:t>escolhas eficientes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  <a:r>
              <a:rPr lang="pt-PT" altLang="en-US" sz="1800" b="1">
                <a:solidFill>
                  <a:schemeClr val="folHlink"/>
                </a:solidFill>
                <a:latin typeface="Tahoma" panose="020B0604030504040204" pitchFamily="34" charset="0"/>
              </a:rPr>
              <a:t>sobre os bens e serviços a </a:t>
            </a:r>
            <a:r>
              <a:rPr lang="pt-PT" altLang="en-US" sz="1800" b="1" i="1">
                <a:latin typeface="Tahoma" panose="020B0604030504040204" pitchFamily="34" charset="0"/>
              </a:rPr>
              <a:t>produzir, em que quantidades e com que recursos</a:t>
            </a:r>
            <a:r>
              <a:rPr lang="pt-PT" altLang="en-US" sz="1800">
                <a:latin typeface="Tahoma" panose="020B0604030504040204" pitchFamily="34" charset="0"/>
              </a:rPr>
              <a:t> </a:t>
            </a:r>
          </a:p>
          <a:p>
            <a:pPr eaLnBrk="1" hangingPunct="1">
              <a:lnSpc>
                <a:spcPct val="125000"/>
              </a:lnSpc>
            </a:pPr>
            <a:r>
              <a:rPr lang="pt-PT" altLang="en-US" sz="1800">
                <a:latin typeface="Tahoma" panose="020B0604030504040204" pitchFamily="34" charset="0"/>
              </a:rPr>
              <a:t>Uma economia está a produzir de</a:t>
            </a:r>
            <a:r>
              <a:rPr lang="pt-PT" altLang="en-US" sz="1800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forma eficiente</a:t>
            </a:r>
            <a:r>
              <a:rPr lang="pt-PT" altLang="en-US" sz="1800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800">
                <a:latin typeface="Tahoma" panose="020B0604030504040204" pitchFamily="34" charset="0"/>
              </a:rPr>
              <a:t>quando a</a:t>
            </a:r>
            <a:r>
              <a:rPr lang="pt-PT" altLang="en-US" sz="1800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satisfação</a:t>
            </a:r>
            <a:r>
              <a:rPr lang="pt-PT" altLang="en-US" sz="1800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800">
                <a:latin typeface="Tahoma" panose="020B0604030504040204" pitchFamily="34" charset="0"/>
              </a:rPr>
              <a:t>(ou bem estar) de</a:t>
            </a:r>
            <a:r>
              <a:rPr lang="pt-PT" altLang="en-US" sz="1800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um indivíduo</a:t>
            </a:r>
            <a:r>
              <a:rPr lang="pt-PT" altLang="en-US" sz="1800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800" b="1" u="sng">
                <a:solidFill>
                  <a:schemeClr val="hlink"/>
                </a:solidFill>
                <a:latin typeface="Tahoma" panose="020B0604030504040204" pitchFamily="34" charset="0"/>
              </a:rPr>
              <a:t>não</a:t>
            </a:r>
            <a:r>
              <a:rPr lang="pt-PT" altLang="en-US" sz="1800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pt-PT" altLang="en-US" sz="1800" b="1">
                <a:solidFill>
                  <a:schemeClr val="hlink"/>
                </a:solidFill>
                <a:latin typeface="Tahoma" panose="020B0604030504040204" pitchFamily="34" charset="0"/>
              </a:rPr>
              <a:t>pode aumentar sem prejudicar a satisfação de outro(s) - </a:t>
            </a:r>
            <a:r>
              <a:rPr lang="pt-PT" altLang="en-US" sz="1600" b="1">
                <a:solidFill>
                  <a:srgbClr val="002060"/>
                </a:solidFill>
                <a:latin typeface="Tahoma" panose="020B0604030504040204" pitchFamily="34" charset="0"/>
              </a:rPr>
              <a:t>PRINCÍPIO DE PARETO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Posição do Número do Diapositivo 5">
            <a:extLst>
              <a:ext uri="{FF2B5EF4-FFF2-40B4-BE49-F238E27FC236}">
                <a16:creationId xmlns:a16="http://schemas.microsoft.com/office/drawing/2014/main" id="{B1C62EF7-5533-4F89-A8DB-E6ADDBAFA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CC9726B-B3A7-4B05-ADDB-1ECD4781907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B62AA7C-ACA9-4F1B-B010-62071A088D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2800" b="1">
                <a:latin typeface="Tahoma" panose="020B0604030504040204" pitchFamily="34" charset="0"/>
              </a:rPr>
              <a:t>Problemas da organização económica</a:t>
            </a:r>
            <a:endParaRPr lang="en-US" altLang="en-US" sz="2800" b="1">
              <a:latin typeface="Tahoma" panose="020B0604030504040204" pitchFamily="34" charset="0"/>
            </a:endParaRP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CB72F33-FCB2-4B14-844B-10D5BC7FC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 sz="2000" b="1">
                <a:latin typeface="Tahoma" panose="020B0604030504040204" pitchFamily="34" charset="0"/>
              </a:rPr>
              <a:t>Como os recursos são escassos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400" b="1">
              <a:latin typeface="Tahoma" panose="020B0604030504040204" pitchFamily="34" charset="0"/>
            </a:endParaRPr>
          </a:p>
          <a:p>
            <a:pPr lvl="1" eaLnBrk="1" hangingPunct="1"/>
            <a:r>
              <a:rPr lang="pt-PT" altLang="en-US" sz="2000" b="1">
                <a:latin typeface="Tahoma" panose="020B0604030504040204" pitchFamily="34" charset="0"/>
              </a:rPr>
              <a:t>Temos de </a:t>
            </a:r>
            <a:r>
              <a:rPr lang="pt-PT" altLang="en-US" sz="2000" b="1">
                <a:solidFill>
                  <a:schemeClr val="accent2"/>
                </a:solidFill>
                <a:latin typeface="Tahoma" panose="020B0604030504040204" pitchFamily="34" charset="0"/>
              </a:rPr>
              <a:t>escolher</a:t>
            </a:r>
            <a:r>
              <a:rPr lang="pt-PT" altLang="en-US" sz="2000" b="1">
                <a:latin typeface="Tahoma" panose="020B0604030504040204" pitchFamily="34" charset="0"/>
              </a:rPr>
              <a:t> em que </a:t>
            </a:r>
            <a:r>
              <a:rPr lang="pt-PT" altLang="en-US" sz="2000" b="1">
                <a:solidFill>
                  <a:srgbClr val="008000"/>
                </a:solidFill>
                <a:latin typeface="Tahoma" panose="020B0604030504040204" pitchFamily="34" charset="0"/>
              </a:rPr>
              <a:t>produções</a:t>
            </a:r>
            <a:r>
              <a:rPr lang="pt-PT" altLang="en-US" sz="2000" b="1">
                <a:latin typeface="Tahoma" panose="020B0604030504040204" pitchFamily="34" charset="0"/>
              </a:rPr>
              <a:t> eles devem ser aplicados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t-PT" altLang="en-US" sz="2000" b="1">
              <a:latin typeface="Tahoma" panose="020B0604030504040204" pitchFamily="34" charset="0"/>
            </a:endParaRPr>
          </a:p>
          <a:p>
            <a:pPr lvl="2" eaLnBrk="1" hangingPunct="1"/>
            <a:r>
              <a:rPr lang="pt-PT" altLang="en-US" sz="2100" b="1">
                <a:latin typeface="Tahoma" panose="020B0604030504040204" pitchFamily="34" charset="0"/>
              </a:rPr>
              <a:t>Exemplo dado pelo </a:t>
            </a:r>
            <a:r>
              <a:rPr lang="pt-PT" altLang="en-US" sz="2100" b="1">
                <a:solidFill>
                  <a:schemeClr val="folHlink"/>
                </a:solidFill>
                <a:latin typeface="Tahoma" panose="020B0604030504040204" pitchFamily="34" charset="0"/>
              </a:rPr>
              <a:t>Quadro 1-1</a:t>
            </a:r>
            <a:r>
              <a:rPr lang="pt-PT" altLang="en-US" b="1"/>
              <a:t> </a:t>
            </a:r>
            <a:r>
              <a:rPr lang="pt-PT" altLang="en-US" sz="2100" b="1">
                <a:latin typeface="Tahoma" panose="020B0604030504040204" pitchFamily="34" charset="0"/>
              </a:rPr>
              <a:t>(p. 10)</a:t>
            </a:r>
            <a:r>
              <a:rPr lang="pt-PT" altLang="en-US" b="1"/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pt-PT" altLang="en-US" b="1"/>
          </a:p>
          <a:p>
            <a:pPr lvl="3" eaLnBrk="1" hangingPunct="1"/>
            <a:r>
              <a:rPr lang="pt-PT" altLang="en-US" sz="1800" b="1">
                <a:latin typeface="Tahoma" panose="020B0604030504040204" pitchFamily="34" charset="0"/>
              </a:rPr>
              <a:t>Uma economia que apenas produz dois bens</a:t>
            </a:r>
            <a:endParaRPr lang="en-US" altLang="en-US" sz="18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Marcador de Posição do Número do Diapositivo 5">
            <a:extLst>
              <a:ext uri="{FF2B5EF4-FFF2-40B4-BE49-F238E27FC236}">
                <a16:creationId xmlns:a16="http://schemas.microsoft.com/office/drawing/2014/main" id="{1C89998F-00E2-425C-AD83-D108C1B6F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5A08EC4-92FC-4A79-BBDB-8C410302D1A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8D3049B-0FF8-4E6C-8A3B-8252B2641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Quadro 1.1 </a:t>
            </a:r>
            <a:endParaRPr lang="en-US" altLang="en-US"/>
          </a:p>
        </p:txBody>
      </p:sp>
      <p:pic>
        <p:nvPicPr>
          <p:cNvPr id="9220" name="Picture 4" descr="sam72055_tb0101">
            <a:extLst>
              <a:ext uri="{FF2B5EF4-FFF2-40B4-BE49-F238E27FC236}">
                <a16:creationId xmlns:a16="http://schemas.microsoft.com/office/drawing/2014/main" id="{D9331A1A-444A-4190-B8E0-68FCC6CDA3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3988" y="1778000"/>
            <a:ext cx="6286500" cy="421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Posição do Número do Diapositivo 5">
            <a:extLst>
              <a:ext uri="{FF2B5EF4-FFF2-40B4-BE49-F238E27FC236}">
                <a16:creationId xmlns:a16="http://schemas.microsoft.com/office/drawing/2014/main" id="{73543FC2-4258-44DF-9A40-61BF84E4A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DF48EA1-9376-4847-8C82-BECB5CB0B22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CC4C49A-BE8F-4981-B04F-9526EFBAD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altLang="en-US" sz="3200" b="1">
                <a:latin typeface="Tahoma" panose="020B0604030504040204" pitchFamily="34" charset="0"/>
              </a:rPr>
              <a:t>Análise Quadro 1-1</a:t>
            </a:r>
            <a:endParaRPr lang="en-US" altLang="en-US" sz="3200" b="1">
              <a:latin typeface="Tahoma" panose="020B0604030504040204" pitchFamily="34" charset="0"/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93261D8-FDD5-4879-9787-D5F60B1CE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412" cy="4267200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spcAft>
                <a:spcPct val="25000"/>
              </a:spcAft>
              <a:buFont typeface="Wingdings" panose="05000000000000000000" pitchFamily="2" charset="2"/>
              <a:buNone/>
            </a:pPr>
            <a:r>
              <a:rPr lang="pt-PT" altLang="en-US" sz="2000" b="1">
                <a:latin typeface="Tahoma" panose="020B0604030504040204" pitchFamily="34" charset="0"/>
              </a:rPr>
              <a:t>Admitindo a produção de </a:t>
            </a:r>
            <a:r>
              <a:rPr lang="pt-PT" altLang="en-US" sz="2000" b="1">
                <a:solidFill>
                  <a:schemeClr val="folHlink"/>
                </a:solidFill>
                <a:latin typeface="Tahoma" panose="020B0604030504040204" pitchFamily="34" charset="0"/>
              </a:rPr>
              <a:t>só um dos bens</a:t>
            </a:r>
            <a:r>
              <a:rPr lang="pt-PT" altLang="en-US" sz="2000" b="1">
                <a:latin typeface="Tahoma" panose="020B0604030504040204" pitchFamily="34" charset="0"/>
              </a:rPr>
              <a:t>:</a:t>
            </a:r>
          </a:p>
          <a:p>
            <a:pPr marL="966788" lvl="1" indent="-495300" eaLnBrk="1" hangingPunct="1"/>
            <a:r>
              <a:rPr lang="pt-PT" altLang="en-US" sz="1600" b="1">
                <a:solidFill>
                  <a:schemeClr val="accent2"/>
                </a:solidFill>
                <a:latin typeface="Tahoma" panose="020B0604030504040204" pitchFamily="34" charset="0"/>
              </a:rPr>
              <a:t>Manteiga</a:t>
            </a:r>
            <a:r>
              <a:rPr lang="pt-PT" altLang="en-US" sz="1600" b="1">
                <a:latin typeface="Tahoma" panose="020B0604030504040204" pitchFamily="34" charset="0"/>
              </a:rPr>
              <a:t>: dados os recursos existentes e a tecnologia disponível, há uma quantidade máxima (ano) de 5 milhões de quilogramas  com  produção de espingardas = 0    </a:t>
            </a:r>
          </a:p>
          <a:p>
            <a:pPr marL="1347788" lvl="2" indent="-438150" eaLnBrk="1" hangingPunct="1"/>
            <a:r>
              <a:rPr lang="pt-PT" altLang="en-US" sz="1600" b="1">
                <a:solidFill>
                  <a:schemeClr val="hlink"/>
                </a:solidFill>
                <a:latin typeface="Tahoma" panose="020B0604030504040204" pitchFamily="34" charset="0"/>
              </a:rPr>
              <a:t>Possibilidade F</a:t>
            </a:r>
            <a:endParaRPr lang="pt-PT" altLang="en-US" sz="1700" b="1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marL="966788" lvl="1" indent="-495300" eaLnBrk="1" hangingPunct="1"/>
            <a:r>
              <a:rPr lang="pt-PT" altLang="en-US" sz="1600" b="1">
                <a:solidFill>
                  <a:schemeClr val="accent2"/>
                </a:solidFill>
                <a:latin typeface="Tahoma" panose="020B0604030504040204" pitchFamily="34" charset="0"/>
              </a:rPr>
              <a:t>Espingarda</a:t>
            </a:r>
            <a:r>
              <a:rPr lang="pt-PT" altLang="en-US" sz="1600" b="1">
                <a:latin typeface="Tahoma" panose="020B0604030504040204" pitchFamily="34" charset="0"/>
              </a:rPr>
              <a:t>s: quantidade máxima (ano) é de 15 milhares com produção de manteiga = 0            </a:t>
            </a:r>
          </a:p>
          <a:p>
            <a:pPr marL="1347788" lvl="2" indent="-438150" eaLnBrk="1" hangingPunct="1">
              <a:lnSpc>
                <a:spcPct val="80000"/>
              </a:lnSpc>
            </a:pPr>
            <a:r>
              <a:rPr lang="pt-PT" altLang="en-US" sz="1600" b="1">
                <a:solidFill>
                  <a:schemeClr val="hlink"/>
                </a:solidFill>
                <a:latin typeface="Tahoma" panose="020B0604030504040204" pitchFamily="34" charset="0"/>
              </a:rPr>
              <a:t>Possibilidade A</a:t>
            </a:r>
          </a:p>
          <a:p>
            <a:pPr marL="966788" lvl="1" indent="-4953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t-PT" altLang="en-US" sz="1600" b="1">
              <a:latin typeface="Tahoma" panose="020B0604030504040204" pitchFamily="34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PT" altLang="en-US" sz="1800" b="1">
                <a:latin typeface="Tahoma" panose="020B0604030504040204" pitchFamily="34" charset="0"/>
              </a:rPr>
              <a:t>O quadro apresenta mais 4 possibilidades:  </a:t>
            </a:r>
            <a:r>
              <a:rPr lang="pt-PT" altLang="en-US" sz="1800" b="1" i="1">
                <a:solidFill>
                  <a:schemeClr val="accent2"/>
                </a:solidFill>
                <a:latin typeface="Tahoma" panose="020B0604030504040204" pitchFamily="34" charset="0"/>
              </a:rPr>
              <a:t>produção conjunta dos dois bens  </a:t>
            </a:r>
          </a:p>
          <a:p>
            <a:pPr marL="1347788" lvl="2" indent="-438150" eaLnBrk="1" hangingPunct="1">
              <a:lnSpc>
                <a:spcPct val="80000"/>
              </a:lnSpc>
              <a:spcAft>
                <a:spcPct val="25000"/>
              </a:spcAft>
            </a:pPr>
            <a:r>
              <a:rPr lang="pt-PT" altLang="en-US" sz="1600" b="1">
                <a:solidFill>
                  <a:schemeClr val="hlink"/>
                </a:solidFill>
                <a:latin typeface="Tahoma" panose="020B0604030504040204" pitchFamily="34" charset="0"/>
              </a:rPr>
              <a:t>Alternativas B, C, D, E</a:t>
            </a:r>
          </a:p>
          <a:p>
            <a:pPr marL="1347788" lvl="2" indent="-438150" eaLnBrk="1" hangingPunct="1">
              <a:lnSpc>
                <a:spcPct val="80000"/>
              </a:lnSpc>
              <a:spcAft>
                <a:spcPct val="25000"/>
              </a:spcAft>
            </a:pPr>
            <a:endParaRPr lang="pt-PT" altLang="en-US" sz="1600" b="1" u="sng">
              <a:solidFill>
                <a:schemeClr val="hlink"/>
              </a:solidFill>
              <a:latin typeface="Tahoma" panose="020B0604030504040204" pitchFamily="34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PT" altLang="en-US" sz="2000" b="1" u="sng">
                <a:solidFill>
                  <a:schemeClr val="folHlink"/>
                </a:solidFill>
                <a:latin typeface="Tahoma" panose="020B0604030504040204" pitchFamily="34" charset="0"/>
              </a:rPr>
              <a:t>Ideia-chave</a:t>
            </a:r>
            <a:r>
              <a:rPr lang="pt-PT" altLang="en-US" sz="2000" b="1">
                <a:latin typeface="Tahoma" panose="020B0604030504040204" pitchFamily="34" charset="0"/>
              </a:rPr>
              <a:t>: </a:t>
            </a:r>
            <a:r>
              <a:rPr lang="pt-PT" altLang="en-US" sz="1200" b="1" u="sng">
                <a:solidFill>
                  <a:srgbClr val="008000"/>
                </a:solidFill>
                <a:latin typeface="Tahoma" panose="020B0604030504040204" pitchFamily="34" charset="0"/>
              </a:rPr>
              <a:t>MAIS</a:t>
            </a:r>
            <a:r>
              <a:rPr lang="pt-PT" altLang="en-US" sz="1200" b="1">
                <a:solidFill>
                  <a:srgbClr val="008000"/>
                </a:solidFill>
                <a:latin typeface="Tahoma" panose="020B0604030504040204" pitchFamily="34" charset="0"/>
              </a:rPr>
              <a:t> DE UM BEM EXIGE </a:t>
            </a:r>
            <a:r>
              <a:rPr lang="pt-PT" altLang="en-US" sz="1200" b="1" u="sng">
                <a:solidFill>
                  <a:srgbClr val="008000"/>
                </a:solidFill>
                <a:latin typeface="Tahoma" panose="020B0604030504040204" pitchFamily="34" charset="0"/>
              </a:rPr>
              <a:t>MENOS</a:t>
            </a:r>
            <a:r>
              <a:rPr lang="pt-PT" altLang="en-US" sz="1200" b="1">
                <a:solidFill>
                  <a:srgbClr val="008000"/>
                </a:solidFill>
                <a:latin typeface="Tahoma" panose="020B0604030504040204" pitchFamily="34" charset="0"/>
              </a:rPr>
              <a:t> DO OUTRO</a:t>
            </a:r>
            <a:endParaRPr lang="en-US" altLang="en-US" sz="1200" b="1">
              <a:solidFill>
                <a:srgbClr val="008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Posição do Número do Diapositivo 5">
            <a:extLst>
              <a:ext uri="{FF2B5EF4-FFF2-40B4-BE49-F238E27FC236}">
                <a16:creationId xmlns:a16="http://schemas.microsoft.com/office/drawing/2014/main" id="{CD6717DF-E51D-45C2-A696-E5013297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D39549A-E23B-4820-9E22-2CF4C308215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A1065C02-A0D5-4F9A-9470-A047A40A0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800" b="1">
                <a:latin typeface="Tahoma" panose="020B0604030504040204" pitchFamily="34" charset="0"/>
              </a:rPr>
              <a:t>Figura 1A-1: Alternativas de produção</a:t>
            </a:r>
          </a:p>
        </p:txBody>
      </p:sp>
      <p:pic>
        <p:nvPicPr>
          <p:cNvPr id="11268" name="Picture 4" descr="sam72055_01a01">
            <a:extLst>
              <a:ext uri="{FF2B5EF4-FFF2-40B4-BE49-F238E27FC236}">
                <a16:creationId xmlns:a16="http://schemas.microsoft.com/office/drawing/2014/main" id="{784F9D54-2C58-43AC-AF47-9DA6E079F14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0750" y="1874838"/>
            <a:ext cx="47625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440</TotalTime>
  <Words>1903</Words>
  <Application>Microsoft Office PowerPoint</Application>
  <PresentationFormat>Apresentação no Ecrã (4:3)</PresentationFormat>
  <Paragraphs>279</Paragraphs>
  <Slides>34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34</vt:i4>
      </vt:variant>
    </vt:vector>
  </HeadingPairs>
  <TitlesOfParts>
    <vt:vector size="39" baseType="lpstr">
      <vt:lpstr>Arial</vt:lpstr>
      <vt:lpstr>Tahoma</vt:lpstr>
      <vt:lpstr>Verdana</vt:lpstr>
      <vt:lpstr>Wingdings</vt:lpstr>
      <vt:lpstr>Profile</vt:lpstr>
      <vt:lpstr>Introdução à Economia T1</vt:lpstr>
      <vt:lpstr>O Objeto da Economia</vt:lpstr>
      <vt:lpstr>Definição de Economia</vt:lpstr>
      <vt:lpstr>Recursos, escassez e escolha: conceitos</vt:lpstr>
      <vt:lpstr>Escassez e escolha</vt:lpstr>
      <vt:lpstr>Problemas da organização económica</vt:lpstr>
      <vt:lpstr>Quadro 1.1 </vt:lpstr>
      <vt:lpstr>Análise Quadro 1-1</vt:lpstr>
      <vt:lpstr>Figura 1A-1: Alternativas de produção</vt:lpstr>
      <vt:lpstr>Análise Figura 1A-1</vt:lpstr>
      <vt:lpstr>Figura 1A-2: Fronteira de Possibilidades de Produção</vt:lpstr>
      <vt:lpstr>Análise Figura 1-2A </vt:lpstr>
      <vt:lpstr>Cont.</vt:lpstr>
      <vt:lpstr>Custo de oportunidade de uma escolha ou decisão</vt:lpstr>
      <vt:lpstr>Eficiência e ineficiência produtiva</vt:lpstr>
      <vt:lpstr>Cont.</vt:lpstr>
      <vt:lpstr>Ramos da Ciência Económica</vt:lpstr>
      <vt:lpstr>Economia normativa e positiva</vt:lpstr>
      <vt:lpstr>Cont.</vt:lpstr>
      <vt:lpstr>Mercado e Estado nas economias modernas</vt:lpstr>
      <vt:lpstr>Fracassos do mercado</vt:lpstr>
      <vt:lpstr>Bens públicos</vt:lpstr>
      <vt:lpstr>Externalidades</vt:lpstr>
      <vt:lpstr>EQUIDADE</vt:lpstr>
      <vt:lpstr>Concepções do Estado</vt:lpstr>
      <vt:lpstr>O Estado “mínimo”:  a primazia do mercado</vt:lpstr>
      <vt:lpstr>O Estado de bem-estar </vt:lpstr>
      <vt:lpstr>O Estado de bem estar (2)</vt:lpstr>
      <vt:lpstr>O Estado imperfeito (1)</vt:lpstr>
      <vt:lpstr>O Estado imperfeito (2)</vt:lpstr>
      <vt:lpstr>Funções do Estado (I)</vt:lpstr>
      <vt:lpstr>Cont.</vt:lpstr>
      <vt:lpstr>Cont.</vt:lpstr>
      <vt:lpstr>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Economia T1</dc:title>
  <dc:creator>Manuela</dc:creator>
  <cp:lastModifiedBy>Gonçalo Caetano</cp:lastModifiedBy>
  <cp:revision>29</cp:revision>
  <dcterms:created xsi:type="dcterms:W3CDTF">2009-01-12T12:48:47Z</dcterms:created>
  <dcterms:modified xsi:type="dcterms:W3CDTF">2020-09-22T08:43:12Z</dcterms:modified>
</cp:coreProperties>
</file>